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36"/>
  </p:notesMasterIdLst>
  <p:sldIdLst>
    <p:sldId id="257" r:id="rId2"/>
    <p:sldId id="269" r:id="rId3"/>
    <p:sldId id="270" r:id="rId4"/>
    <p:sldId id="751" r:id="rId5"/>
    <p:sldId id="348" r:id="rId6"/>
    <p:sldId id="272" r:id="rId7"/>
    <p:sldId id="752" r:id="rId8"/>
    <p:sldId id="757" r:id="rId9"/>
    <p:sldId id="758" r:id="rId10"/>
    <p:sldId id="759" r:id="rId11"/>
    <p:sldId id="750" r:id="rId12"/>
    <p:sldId id="333" r:id="rId13"/>
    <p:sldId id="753" r:id="rId14"/>
    <p:sldId id="755" r:id="rId15"/>
    <p:sldId id="271" r:id="rId16"/>
    <p:sldId id="747" r:id="rId17"/>
    <p:sldId id="746" r:id="rId18"/>
    <p:sldId id="748" r:id="rId19"/>
    <p:sldId id="352" r:id="rId20"/>
    <p:sldId id="353" r:id="rId21"/>
    <p:sldId id="354" r:id="rId22"/>
    <p:sldId id="355" r:id="rId23"/>
    <p:sldId id="356" r:id="rId24"/>
    <p:sldId id="357" r:id="rId25"/>
    <p:sldId id="749" r:id="rId26"/>
    <p:sldId id="358" r:id="rId27"/>
    <p:sldId id="359" r:id="rId28"/>
    <p:sldId id="360" r:id="rId29"/>
    <p:sldId id="361" r:id="rId30"/>
    <p:sldId id="362" r:id="rId31"/>
    <p:sldId id="756" r:id="rId32"/>
    <p:sldId id="278" r:id="rId33"/>
    <p:sldId id="279" r:id="rId34"/>
    <p:sldId id="267" r:id="rId35"/>
  </p:sldIdLst>
  <p:sldSz cx="9144000" cy="5143500" type="screen16x9"/>
  <p:notesSz cx="6858000" cy="9144000"/>
  <p:embeddedFontLst>
    <p:embeddedFont>
      <p:font typeface="Josefin Sans" pitchFamily="2" charset="0"/>
      <p:regular r:id="rId37"/>
      <p:bold r:id="rId38"/>
    </p:embeddedFont>
    <p:embeddedFont>
      <p:font typeface="Josefin Sans Medium" panose="020B0604020202020204" charset="0"/>
      <p:regular r:id="rId39"/>
      <p:bold r:id="rId40"/>
      <p:italic r:id="rId41"/>
      <p:boldItalic r:id="rId42"/>
    </p:embeddedFont>
    <p:embeddedFont>
      <p:font typeface="Open Sans" panose="020B0606030504020204" pitchFamily="34" charset="0"/>
      <p:regular r:id="rId43"/>
      <p:bold r:id="rId44"/>
      <p:italic r:id="rId45"/>
      <p:boldItalic r:id="rId46"/>
    </p:embeddedFont>
    <p:embeddedFont>
      <p:font typeface="Open Sans Medium" panose="020B0604020202020204" charset="0"/>
      <p:regular r:id="rId47"/>
      <p:bold r:id="rId48"/>
      <p:italic r:id="rId49"/>
      <p:boldItalic r:id="rId50"/>
    </p:embeddedFont>
    <p:embeddedFont>
      <p:font typeface="Roboto" panose="02000000000000000000" pitchFamily="2" charset="0"/>
      <p:regular r:id="rId51"/>
      <p:bold r:id="rId52"/>
      <p:italic r:id="rId53"/>
      <p:boldItalic r:id="rId54"/>
    </p:embeddedFont>
    <p:embeddedFont>
      <p:font typeface="Roboto Slab Light" pitchFamily="2" charset="0"/>
      <p:regular r:id="rId55"/>
      <p:bold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70"/>
    <p:restoredTop sz="96301"/>
  </p:normalViewPr>
  <p:slideViewPr>
    <p:cSldViewPr snapToGrid="0">
      <p:cViewPr varScale="1">
        <p:scale>
          <a:sx n="96" d="100"/>
          <a:sy n="96" d="100"/>
        </p:scale>
        <p:origin x="388"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font" Target="fonts/font1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5.fntdata"/><Relationship Id="rId54"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presProps" Target="presProps.xml"/><Relationship Id="rId61"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font" Target="fonts/font16.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5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n Yagi" userId="2e856021-3628-4be1-8f2a-46005d2874d2" providerId="ADAL" clId="{90D89BFF-012A-4879-87D3-9248076F72A4}"/>
    <pc:docChg chg="custSel modSld">
      <pc:chgData name="Martin Yagi" userId="2e856021-3628-4be1-8f2a-46005d2874d2" providerId="ADAL" clId="{90D89BFF-012A-4879-87D3-9248076F72A4}" dt="2025-07-08T08:50:51.361" v="72" actId="20577"/>
      <pc:docMkLst>
        <pc:docMk/>
      </pc:docMkLst>
      <pc:sldChg chg="modSp mod">
        <pc:chgData name="Martin Yagi" userId="2e856021-3628-4be1-8f2a-46005d2874d2" providerId="ADAL" clId="{90D89BFF-012A-4879-87D3-9248076F72A4}" dt="2025-07-08T08:49:58.086" v="63" actId="20577"/>
        <pc:sldMkLst>
          <pc:docMk/>
          <pc:sldMk cId="162473145" sldId="752"/>
        </pc:sldMkLst>
        <pc:spChg chg="mod">
          <ac:chgData name="Martin Yagi" userId="2e856021-3628-4be1-8f2a-46005d2874d2" providerId="ADAL" clId="{90D89BFF-012A-4879-87D3-9248076F72A4}" dt="2025-07-08T08:49:58.086" v="63" actId="20577"/>
          <ac:spMkLst>
            <pc:docMk/>
            <pc:sldMk cId="162473145" sldId="752"/>
            <ac:spMk id="3" creationId="{678CC759-90B3-FA4A-8F7F-E44B2B6284F8}"/>
          </ac:spMkLst>
        </pc:spChg>
      </pc:sldChg>
      <pc:sldChg chg="modSp mod">
        <pc:chgData name="Martin Yagi" userId="2e856021-3628-4be1-8f2a-46005d2874d2" providerId="ADAL" clId="{90D89BFF-012A-4879-87D3-9248076F72A4}" dt="2025-07-08T08:50:51.361" v="72" actId="20577"/>
        <pc:sldMkLst>
          <pc:docMk/>
          <pc:sldMk cId="214387310" sldId="757"/>
        </pc:sldMkLst>
        <pc:spChg chg="mod">
          <ac:chgData name="Martin Yagi" userId="2e856021-3628-4be1-8f2a-46005d2874d2" providerId="ADAL" clId="{90D89BFF-012A-4879-87D3-9248076F72A4}" dt="2025-07-08T08:50:51.361" v="72" actId="20577"/>
          <ac:spMkLst>
            <pc:docMk/>
            <pc:sldMk cId="214387310" sldId="757"/>
            <ac:spMk id="3" creationId="{A469A5FF-F615-54C2-3CE7-2487E18BE72E}"/>
          </ac:spMkLst>
        </pc:spChg>
      </pc:sldChg>
    </pc:docChg>
  </pc:docChgLst>
</pc:chgInfo>
</file>

<file path=ppt/media/image1.png>
</file>

<file path=ppt/media/image10.jpe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44aaa0767c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44aaa0767c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a:extLst>
            <a:ext uri="{FF2B5EF4-FFF2-40B4-BE49-F238E27FC236}">
              <a16:creationId xmlns:a16="http://schemas.microsoft.com/office/drawing/2014/main" id="{D862DB4B-08DA-2321-11F9-81D4714015BA}"/>
            </a:ext>
          </a:extLst>
        </p:cNvPr>
        <p:cNvGrpSpPr/>
        <p:nvPr/>
      </p:nvGrpSpPr>
      <p:grpSpPr>
        <a:xfrm>
          <a:off x="0" y="0"/>
          <a:ext cx="0" cy="0"/>
          <a:chOff x="0" y="0"/>
          <a:chExt cx="0" cy="0"/>
        </a:xfrm>
      </p:grpSpPr>
      <p:sp>
        <p:nvSpPr>
          <p:cNvPr id="516" name="Google Shape;516;g2d89bd57624_0_14:notes">
            <a:extLst>
              <a:ext uri="{FF2B5EF4-FFF2-40B4-BE49-F238E27FC236}">
                <a16:creationId xmlns:a16="http://schemas.microsoft.com/office/drawing/2014/main" id="{92D0D0FC-4EFB-1EFE-5C25-FD5D350DDD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d89bd57624_0_14:notes">
            <a:extLst>
              <a:ext uri="{FF2B5EF4-FFF2-40B4-BE49-F238E27FC236}">
                <a16:creationId xmlns:a16="http://schemas.microsoft.com/office/drawing/2014/main" id="{46735C9D-F8CC-A8BD-352B-F571298EDC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46789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a:extLst>
            <a:ext uri="{FF2B5EF4-FFF2-40B4-BE49-F238E27FC236}">
              <a16:creationId xmlns:a16="http://schemas.microsoft.com/office/drawing/2014/main" id="{20CC799B-46BD-9197-F49A-9578082042CF}"/>
            </a:ext>
          </a:extLst>
        </p:cNvPr>
        <p:cNvGrpSpPr/>
        <p:nvPr/>
      </p:nvGrpSpPr>
      <p:grpSpPr>
        <a:xfrm>
          <a:off x="0" y="0"/>
          <a:ext cx="0" cy="0"/>
          <a:chOff x="0" y="0"/>
          <a:chExt cx="0" cy="0"/>
        </a:xfrm>
      </p:grpSpPr>
      <p:sp>
        <p:nvSpPr>
          <p:cNvPr id="583" name="Google Shape;583;p58:notes">
            <a:extLst>
              <a:ext uri="{FF2B5EF4-FFF2-40B4-BE49-F238E27FC236}">
                <a16:creationId xmlns:a16="http://schemas.microsoft.com/office/drawing/2014/main" id="{CE660E32-8E09-353F-FC2F-EC8E7CE7A7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4" name="Google Shape;584;p58:notes">
            <a:extLst>
              <a:ext uri="{FF2B5EF4-FFF2-40B4-BE49-F238E27FC236}">
                <a16:creationId xmlns:a16="http://schemas.microsoft.com/office/drawing/2014/main" id="{0632CF44-8BEF-5D1A-D914-34B4BB60E13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398089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a:extLst>
            <a:ext uri="{FF2B5EF4-FFF2-40B4-BE49-F238E27FC236}">
              <a16:creationId xmlns:a16="http://schemas.microsoft.com/office/drawing/2014/main" id="{7EE23578-BFE2-E85E-EF2A-4C33D3932753}"/>
            </a:ext>
          </a:extLst>
        </p:cNvPr>
        <p:cNvGrpSpPr/>
        <p:nvPr/>
      </p:nvGrpSpPr>
      <p:grpSpPr>
        <a:xfrm>
          <a:off x="0" y="0"/>
          <a:ext cx="0" cy="0"/>
          <a:chOff x="0" y="0"/>
          <a:chExt cx="0" cy="0"/>
        </a:xfrm>
      </p:grpSpPr>
      <p:sp>
        <p:nvSpPr>
          <p:cNvPr id="589" name="Google Shape;589;g2e7fc370c5f_0_55:notes">
            <a:extLst>
              <a:ext uri="{FF2B5EF4-FFF2-40B4-BE49-F238E27FC236}">
                <a16:creationId xmlns:a16="http://schemas.microsoft.com/office/drawing/2014/main" id="{591AC392-FE17-C43B-857A-F69523BC2E4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0" name="Google Shape;590;g2e7fc370c5f_0_55:notes">
            <a:extLst>
              <a:ext uri="{FF2B5EF4-FFF2-40B4-BE49-F238E27FC236}">
                <a16:creationId xmlns:a16="http://schemas.microsoft.com/office/drawing/2014/main" id="{069E4A24-9DF2-652E-BB54-F1513EC04D8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56558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a:extLst>
            <a:ext uri="{FF2B5EF4-FFF2-40B4-BE49-F238E27FC236}">
              <a16:creationId xmlns:a16="http://schemas.microsoft.com/office/drawing/2014/main" id="{8F02DD14-EF66-7C2C-F07C-0E20E81FC434}"/>
            </a:ext>
          </a:extLst>
        </p:cNvPr>
        <p:cNvGrpSpPr/>
        <p:nvPr/>
      </p:nvGrpSpPr>
      <p:grpSpPr>
        <a:xfrm>
          <a:off x="0" y="0"/>
          <a:ext cx="0" cy="0"/>
          <a:chOff x="0" y="0"/>
          <a:chExt cx="0" cy="0"/>
        </a:xfrm>
      </p:grpSpPr>
      <p:sp>
        <p:nvSpPr>
          <p:cNvPr id="597" name="Google Shape;597;g2e7fc370c5f_0_64:notes">
            <a:extLst>
              <a:ext uri="{FF2B5EF4-FFF2-40B4-BE49-F238E27FC236}">
                <a16:creationId xmlns:a16="http://schemas.microsoft.com/office/drawing/2014/main" id="{696582D2-365B-AE22-A196-26F7C43034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8" name="Google Shape;598;g2e7fc370c5f_0_64:notes">
            <a:extLst>
              <a:ext uri="{FF2B5EF4-FFF2-40B4-BE49-F238E27FC236}">
                <a16:creationId xmlns:a16="http://schemas.microsoft.com/office/drawing/2014/main" id="{5A7AEACB-F9DD-5779-C15D-AB7CE5425D6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93576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a:extLst>
            <a:ext uri="{FF2B5EF4-FFF2-40B4-BE49-F238E27FC236}">
              <a16:creationId xmlns:a16="http://schemas.microsoft.com/office/drawing/2014/main" id="{70A70E4A-E7E2-7A25-C827-234B2D8135A9}"/>
            </a:ext>
          </a:extLst>
        </p:cNvPr>
        <p:cNvGrpSpPr/>
        <p:nvPr/>
      </p:nvGrpSpPr>
      <p:grpSpPr>
        <a:xfrm>
          <a:off x="0" y="0"/>
          <a:ext cx="0" cy="0"/>
          <a:chOff x="0" y="0"/>
          <a:chExt cx="0" cy="0"/>
        </a:xfrm>
      </p:grpSpPr>
      <p:sp>
        <p:nvSpPr>
          <p:cNvPr id="609" name="Google Shape;609;g2e7fc370c5f_0_73:notes">
            <a:extLst>
              <a:ext uri="{FF2B5EF4-FFF2-40B4-BE49-F238E27FC236}">
                <a16:creationId xmlns:a16="http://schemas.microsoft.com/office/drawing/2014/main" id="{72692329-0C5F-4359-6676-0C78004754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0" name="Google Shape;610;g2e7fc370c5f_0_73:notes">
            <a:extLst>
              <a:ext uri="{FF2B5EF4-FFF2-40B4-BE49-F238E27FC236}">
                <a16:creationId xmlns:a16="http://schemas.microsoft.com/office/drawing/2014/main" id="{AAFB5253-7CC3-213D-FFF7-AD834513BC4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04694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a:extLst>
            <a:ext uri="{FF2B5EF4-FFF2-40B4-BE49-F238E27FC236}">
              <a16:creationId xmlns:a16="http://schemas.microsoft.com/office/drawing/2014/main" id="{84A13684-7005-A302-6722-531DF9B15B3E}"/>
            </a:ext>
          </a:extLst>
        </p:cNvPr>
        <p:cNvGrpSpPr/>
        <p:nvPr/>
      </p:nvGrpSpPr>
      <p:grpSpPr>
        <a:xfrm>
          <a:off x="0" y="0"/>
          <a:ext cx="0" cy="0"/>
          <a:chOff x="0" y="0"/>
          <a:chExt cx="0" cy="0"/>
        </a:xfrm>
      </p:grpSpPr>
      <p:sp>
        <p:nvSpPr>
          <p:cNvPr id="617" name="Google Shape;617;g2e7fc370c5f_0_82:notes">
            <a:extLst>
              <a:ext uri="{FF2B5EF4-FFF2-40B4-BE49-F238E27FC236}">
                <a16:creationId xmlns:a16="http://schemas.microsoft.com/office/drawing/2014/main" id="{A872ADFD-822D-AC08-4EC2-77CE6C6E5F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8" name="Google Shape;618;g2e7fc370c5f_0_82:notes">
            <a:extLst>
              <a:ext uri="{FF2B5EF4-FFF2-40B4-BE49-F238E27FC236}">
                <a16:creationId xmlns:a16="http://schemas.microsoft.com/office/drawing/2014/main" id="{AF03646D-F430-61A7-3091-496740DE103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865039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a:extLst>
            <a:ext uri="{FF2B5EF4-FFF2-40B4-BE49-F238E27FC236}">
              <a16:creationId xmlns:a16="http://schemas.microsoft.com/office/drawing/2014/main" id="{6B41BDC4-877A-623D-65D2-93D8792D4126}"/>
            </a:ext>
          </a:extLst>
        </p:cNvPr>
        <p:cNvGrpSpPr/>
        <p:nvPr/>
      </p:nvGrpSpPr>
      <p:grpSpPr>
        <a:xfrm>
          <a:off x="0" y="0"/>
          <a:ext cx="0" cy="0"/>
          <a:chOff x="0" y="0"/>
          <a:chExt cx="0" cy="0"/>
        </a:xfrm>
      </p:grpSpPr>
      <p:sp>
        <p:nvSpPr>
          <p:cNvPr id="625" name="Google Shape;625;g2e7fc370c5f_0_91:notes">
            <a:extLst>
              <a:ext uri="{FF2B5EF4-FFF2-40B4-BE49-F238E27FC236}">
                <a16:creationId xmlns:a16="http://schemas.microsoft.com/office/drawing/2014/main" id="{BB557670-1C38-2713-AB71-EA74C3D8C5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6" name="Google Shape;626;g2e7fc370c5f_0_91:notes">
            <a:extLst>
              <a:ext uri="{FF2B5EF4-FFF2-40B4-BE49-F238E27FC236}">
                <a16:creationId xmlns:a16="http://schemas.microsoft.com/office/drawing/2014/main" id="{B3C0A6FC-595A-C128-3970-B7592A9D067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831595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a:extLst>
            <a:ext uri="{FF2B5EF4-FFF2-40B4-BE49-F238E27FC236}">
              <a16:creationId xmlns:a16="http://schemas.microsoft.com/office/drawing/2014/main" id="{F31EC0A2-E2A2-1825-8D32-DEABB9392AE6}"/>
            </a:ext>
          </a:extLst>
        </p:cNvPr>
        <p:cNvGrpSpPr/>
        <p:nvPr/>
      </p:nvGrpSpPr>
      <p:grpSpPr>
        <a:xfrm>
          <a:off x="0" y="0"/>
          <a:ext cx="0" cy="0"/>
          <a:chOff x="0" y="0"/>
          <a:chExt cx="0" cy="0"/>
        </a:xfrm>
      </p:grpSpPr>
      <p:sp>
        <p:nvSpPr>
          <p:cNvPr id="633" name="Google Shape;633;p59:notes">
            <a:extLst>
              <a:ext uri="{FF2B5EF4-FFF2-40B4-BE49-F238E27FC236}">
                <a16:creationId xmlns:a16="http://schemas.microsoft.com/office/drawing/2014/main" id="{7D52CC23-7188-15A4-3BC6-6CBEC5AAAB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4" name="Google Shape;634;p59:notes">
            <a:extLst>
              <a:ext uri="{FF2B5EF4-FFF2-40B4-BE49-F238E27FC236}">
                <a16:creationId xmlns:a16="http://schemas.microsoft.com/office/drawing/2014/main" id="{AB8AC007-08C3-22C9-03AC-A522A528718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55728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a:extLst>
            <a:ext uri="{FF2B5EF4-FFF2-40B4-BE49-F238E27FC236}">
              <a16:creationId xmlns:a16="http://schemas.microsoft.com/office/drawing/2014/main" id="{B9CFEC60-4D83-0B05-DE0C-C1A485C3B5A7}"/>
            </a:ext>
          </a:extLst>
        </p:cNvPr>
        <p:cNvGrpSpPr/>
        <p:nvPr/>
      </p:nvGrpSpPr>
      <p:grpSpPr>
        <a:xfrm>
          <a:off x="0" y="0"/>
          <a:ext cx="0" cy="0"/>
          <a:chOff x="0" y="0"/>
          <a:chExt cx="0" cy="0"/>
        </a:xfrm>
      </p:grpSpPr>
      <p:sp>
        <p:nvSpPr>
          <p:cNvPr id="639" name="Google Shape;639;g2e7fc370c5f_0_6:notes">
            <a:extLst>
              <a:ext uri="{FF2B5EF4-FFF2-40B4-BE49-F238E27FC236}">
                <a16:creationId xmlns:a16="http://schemas.microsoft.com/office/drawing/2014/main" id="{67D35C78-0A0A-6760-18B9-1967B3E37E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0" name="Google Shape;640;g2e7fc370c5f_0_6:notes">
            <a:extLst>
              <a:ext uri="{FF2B5EF4-FFF2-40B4-BE49-F238E27FC236}">
                <a16:creationId xmlns:a16="http://schemas.microsoft.com/office/drawing/2014/main" id="{F69D6FB7-0569-DCFB-D680-7464B412807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254546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a:extLst>
            <a:ext uri="{FF2B5EF4-FFF2-40B4-BE49-F238E27FC236}">
              <a16:creationId xmlns:a16="http://schemas.microsoft.com/office/drawing/2014/main" id="{59377C30-A902-4533-C041-772211904749}"/>
            </a:ext>
          </a:extLst>
        </p:cNvPr>
        <p:cNvGrpSpPr/>
        <p:nvPr/>
      </p:nvGrpSpPr>
      <p:grpSpPr>
        <a:xfrm>
          <a:off x="0" y="0"/>
          <a:ext cx="0" cy="0"/>
          <a:chOff x="0" y="0"/>
          <a:chExt cx="0" cy="0"/>
        </a:xfrm>
      </p:grpSpPr>
      <p:sp>
        <p:nvSpPr>
          <p:cNvPr id="647" name="Google Shape;647;g2e7fc370c5f_0_22:notes">
            <a:extLst>
              <a:ext uri="{FF2B5EF4-FFF2-40B4-BE49-F238E27FC236}">
                <a16:creationId xmlns:a16="http://schemas.microsoft.com/office/drawing/2014/main" id="{2A8ED24A-F39E-E705-A5C8-31DDE9F062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8" name="Google Shape;648;g2e7fc370c5f_0_22:notes">
            <a:extLst>
              <a:ext uri="{FF2B5EF4-FFF2-40B4-BE49-F238E27FC236}">
                <a16:creationId xmlns:a16="http://schemas.microsoft.com/office/drawing/2014/main" id="{F2FB1435-1918-A7BB-C9D0-1CDC0E3FB664}"/>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771233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46cbe31ecc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46cbe31ecc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46289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a:extLst>
            <a:ext uri="{FF2B5EF4-FFF2-40B4-BE49-F238E27FC236}">
              <a16:creationId xmlns:a16="http://schemas.microsoft.com/office/drawing/2014/main" id="{D604396E-B2A7-9657-A1D7-5325FEE69CBA}"/>
            </a:ext>
          </a:extLst>
        </p:cNvPr>
        <p:cNvGrpSpPr/>
        <p:nvPr/>
      </p:nvGrpSpPr>
      <p:grpSpPr>
        <a:xfrm>
          <a:off x="0" y="0"/>
          <a:ext cx="0" cy="0"/>
          <a:chOff x="0" y="0"/>
          <a:chExt cx="0" cy="0"/>
        </a:xfrm>
      </p:grpSpPr>
      <p:sp>
        <p:nvSpPr>
          <p:cNvPr id="655" name="Google Shape;655;g2e7fc370c5f_0_30:notes">
            <a:extLst>
              <a:ext uri="{FF2B5EF4-FFF2-40B4-BE49-F238E27FC236}">
                <a16:creationId xmlns:a16="http://schemas.microsoft.com/office/drawing/2014/main" id="{6CCCAE80-9793-3283-9C5D-04CD4B5EF2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6" name="Google Shape;656;g2e7fc370c5f_0_30:notes">
            <a:extLst>
              <a:ext uri="{FF2B5EF4-FFF2-40B4-BE49-F238E27FC236}">
                <a16:creationId xmlns:a16="http://schemas.microsoft.com/office/drawing/2014/main" id="{A46AE9CD-73D8-AAF4-96C7-5B30091A70E4}"/>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575729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a:extLst>
            <a:ext uri="{FF2B5EF4-FFF2-40B4-BE49-F238E27FC236}">
              <a16:creationId xmlns:a16="http://schemas.microsoft.com/office/drawing/2014/main" id="{79981580-1B19-FF25-222F-F83933D1D3DB}"/>
            </a:ext>
          </a:extLst>
        </p:cNvPr>
        <p:cNvGrpSpPr/>
        <p:nvPr/>
      </p:nvGrpSpPr>
      <p:grpSpPr>
        <a:xfrm>
          <a:off x="0" y="0"/>
          <a:ext cx="0" cy="0"/>
          <a:chOff x="0" y="0"/>
          <a:chExt cx="0" cy="0"/>
        </a:xfrm>
      </p:grpSpPr>
      <p:sp>
        <p:nvSpPr>
          <p:cNvPr id="663" name="Google Shape;663;g2e7fc370c5f_0_46:notes">
            <a:extLst>
              <a:ext uri="{FF2B5EF4-FFF2-40B4-BE49-F238E27FC236}">
                <a16:creationId xmlns:a16="http://schemas.microsoft.com/office/drawing/2014/main" id="{3DDEF372-8F5F-2649-D7CD-832D4A8688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4" name="Google Shape;664;g2e7fc370c5f_0_46:notes">
            <a:extLst>
              <a:ext uri="{FF2B5EF4-FFF2-40B4-BE49-F238E27FC236}">
                <a16:creationId xmlns:a16="http://schemas.microsoft.com/office/drawing/2014/main" id="{70143AA7-792D-320A-7B64-A9E5A4677A5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75883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46cbe31ecc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62914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46cbe31ecc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30515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44aaa0767c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44aaa0767c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46cbe31ecc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46cbe31ecc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0690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a:extLst>
            <a:ext uri="{FF2B5EF4-FFF2-40B4-BE49-F238E27FC236}">
              <a16:creationId xmlns:a16="http://schemas.microsoft.com/office/drawing/2014/main" id="{4F7423AF-8C94-48E8-90E3-72485AC64FBA}"/>
            </a:ext>
          </a:extLst>
        </p:cNvPr>
        <p:cNvGrpSpPr/>
        <p:nvPr/>
      </p:nvGrpSpPr>
      <p:grpSpPr>
        <a:xfrm>
          <a:off x="0" y="0"/>
          <a:ext cx="0" cy="0"/>
          <a:chOff x="0" y="0"/>
          <a:chExt cx="0" cy="0"/>
        </a:xfrm>
      </p:grpSpPr>
      <p:sp>
        <p:nvSpPr>
          <p:cNvPr id="142" name="Google Shape;142;g146cbe31ecc_0_96:notes">
            <a:extLst>
              <a:ext uri="{FF2B5EF4-FFF2-40B4-BE49-F238E27FC236}">
                <a16:creationId xmlns:a16="http://schemas.microsoft.com/office/drawing/2014/main" id="{F3040410-C74B-8ED5-6881-1138AC1600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a:extLst>
              <a:ext uri="{FF2B5EF4-FFF2-40B4-BE49-F238E27FC236}">
                <a16:creationId xmlns:a16="http://schemas.microsoft.com/office/drawing/2014/main" id="{193D90EE-47A0-15E5-83B9-9AD9344452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155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a:extLst>
            <a:ext uri="{FF2B5EF4-FFF2-40B4-BE49-F238E27FC236}">
              <a16:creationId xmlns:a16="http://schemas.microsoft.com/office/drawing/2014/main" id="{E18DA7CE-C5D4-18B8-9DBC-F12A09E2D6FB}"/>
            </a:ext>
          </a:extLst>
        </p:cNvPr>
        <p:cNvGrpSpPr/>
        <p:nvPr/>
      </p:nvGrpSpPr>
      <p:grpSpPr>
        <a:xfrm>
          <a:off x="0" y="0"/>
          <a:ext cx="0" cy="0"/>
          <a:chOff x="0" y="0"/>
          <a:chExt cx="0" cy="0"/>
        </a:xfrm>
      </p:grpSpPr>
      <p:sp>
        <p:nvSpPr>
          <p:cNvPr id="583" name="Google Shape;583;p58:notes">
            <a:extLst>
              <a:ext uri="{FF2B5EF4-FFF2-40B4-BE49-F238E27FC236}">
                <a16:creationId xmlns:a16="http://schemas.microsoft.com/office/drawing/2014/main" id="{5189C83E-FB51-A11A-03C6-BA5B6FFA65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4" name="Google Shape;584;p58:notes">
            <a:extLst>
              <a:ext uri="{FF2B5EF4-FFF2-40B4-BE49-F238E27FC236}">
                <a16:creationId xmlns:a16="http://schemas.microsoft.com/office/drawing/2014/main" id="{94662438-6330-ED3D-A007-277E6603315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sz="1100" b="1" i="0" u="none" strike="noStrike" cap="none">
                <a:solidFill>
                  <a:srgbClr val="000000"/>
                </a:solidFill>
                <a:effectLst/>
                <a:latin typeface="Arial"/>
                <a:ea typeface="Arial"/>
                <a:cs typeface="Arial"/>
                <a:sym typeface="Arial"/>
              </a:rPr>
              <a:t>Spec</a:t>
            </a:r>
            <a:br>
              <a:rPr lang="en-US" sz="1100" b="0" i="0" u="none" strike="noStrike" cap="none">
                <a:solidFill>
                  <a:srgbClr val="000000"/>
                </a:solidFill>
                <a:effectLst/>
                <a:latin typeface="Arial"/>
                <a:ea typeface="Arial"/>
                <a:cs typeface="Arial"/>
                <a:sym typeface="Arial"/>
              </a:rPr>
            </a:br>
            <a:endParaRPr lang="en-US" sz="1100" b="0" i="0" u="none" strike="noStrike" cap="none">
              <a:solidFill>
                <a:srgbClr val="000000"/>
              </a:solidFill>
              <a:effectLst/>
              <a:latin typeface="Arial"/>
              <a:ea typeface="Arial"/>
              <a:cs typeface="Arial"/>
              <a:sym typeface="Arial"/>
            </a:endParaRPr>
          </a:p>
          <a:p>
            <a:r>
              <a:rPr lang="en-US" sz="1100" b="0" i="0" u="none" strike="noStrike" cap="none">
                <a:solidFill>
                  <a:srgbClr val="000000"/>
                </a:solidFill>
                <a:effectLst/>
                <a:latin typeface="Arial"/>
                <a:ea typeface="Arial"/>
                <a:cs typeface="Arial"/>
                <a:sym typeface="Arial"/>
              </a:rPr>
              <a:t>Shane</a:t>
            </a:r>
          </a:p>
          <a:p>
            <a:r>
              <a:rPr lang="en-US" sz="1100" b="0" i="0" u="none" strike="noStrike" cap="none">
                <a:solidFill>
                  <a:srgbClr val="000000"/>
                </a:solidFill>
                <a:effectLst/>
                <a:latin typeface="Arial"/>
                <a:ea typeface="Arial"/>
                <a:cs typeface="Arial"/>
                <a:sym typeface="Arial"/>
              </a:rPr>
              <a:t>Andrew</a:t>
            </a:r>
            <a:br>
              <a:rPr lang="en-US" sz="1100" b="0" i="0" u="none" strike="noStrike" cap="none">
                <a:solidFill>
                  <a:srgbClr val="000000"/>
                </a:solidFill>
                <a:effectLst/>
                <a:latin typeface="Arial"/>
                <a:ea typeface="Arial"/>
                <a:cs typeface="Arial"/>
                <a:sym typeface="Arial"/>
              </a:rPr>
            </a:br>
            <a:endParaRPr lang="en-US" sz="1100" b="0" i="0" u="none" strike="noStrike" cap="none">
              <a:solidFill>
                <a:srgbClr val="000000"/>
              </a:solidFill>
              <a:effectLst/>
              <a:latin typeface="Arial"/>
              <a:ea typeface="Arial"/>
              <a:cs typeface="Arial"/>
              <a:sym typeface="Arial"/>
            </a:endParaRPr>
          </a:p>
          <a:p>
            <a:r>
              <a:rPr lang="en-US" sz="1100" b="1" i="0" u="none" strike="noStrike" cap="none">
                <a:solidFill>
                  <a:srgbClr val="000000"/>
                </a:solidFill>
                <a:effectLst/>
                <a:latin typeface="Arial"/>
                <a:ea typeface="Arial"/>
                <a:cs typeface="Arial"/>
                <a:sym typeface="Arial"/>
              </a:rPr>
              <a:t>Education</a:t>
            </a:r>
            <a:br>
              <a:rPr lang="en-US" sz="1100" b="0" i="0" u="none" strike="noStrike" cap="none">
                <a:solidFill>
                  <a:srgbClr val="000000"/>
                </a:solidFill>
                <a:effectLst/>
                <a:latin typeface="Arial"/>
                <a:ea typeface="Arial"/>
                <a:cs typeface="Arial"/>
                <a:sym typeface="Arial"/>
              </a:rPr>
            </a:br>
            <a:endParaRPr lang="en-US" sz="1100" b="0" i="0" u="none" strike="noStrike" cap="none">
              <a:solidFill>
                <a:srgbClr val="000000"/>
              </a:solidFill>
              <a:effectLst/>
              <a:latin typeface="Arial"/>
              <a:ea typeface="Arial"/>
              <a:cs typeface="Arial"/>
              <a:sym typeface="Arial"/>
            </a:endParaRPr>
          </a:p>
          <a:p>
            <a:r>
              <a:rPr lang="en-US" sz="1100" b="0" i="0" u="none" strike="noStrike" cap="none">
                <a:solidFill>
                  <a:srgbClr val="000000"/>
                </a:solidFill>
                <a:effectLst/>
                <a:latin typeface="Arial"/>
                <a:ea typeface="Arial"/>
                <a:cs typeface="Arial"/>
                <a:sym typeface="Arial"/>
              </a:rPr>
              <a:t>Shane</a:t>
            </a:r>
          </a:p>
          <a:p>
            <a:r>
              <a:rPr lang="en-US" sz="1100" b="0" i="0" u="none" strike="noStrike" cap="none">
                <a:solidFill>
                  <a:srgbClr val="000000"/>
                </a:solidFill>
                <a:effectLst/>
                <a:latin typeface="Arial"/>
                <a:ea typeface="Arial"/>
                <a:cs typeface="Arial"/>
                <a:sym typeface="Arial"/>
              </a:rPr>
              <a:t>Martin</a:t>
            </a:r>
          </a:p>
          <a:p>
            <a:r>
              <a:rPr lang="en-US" sz="1100" b="0" i="0" u="none" strike="noStrike" cap="none">
                <a:solidFill>
                  <a:srgbClr val="000000"/>
                </a:solidFill>
                <a:effectLst/>
                <a:latin typeface="Arial"/>
                <a:ea typeface="Arial"/>
                <a:cs typeface="Arial"/>
                <a:sym typeface="Arial"/>
              </a:rPr>
              <a:t>Balakrishna</a:t>
            </a:r>
          </a:p>
          <a:p>
            <a:r>
              <a:rPr lang="en-US" sz="1100" b="0" i="0" u="none" strike="noStrike" cap="none">
                <a:solidFill>
                  <a:srgbClr val="000000"/>
                </a:solidFill>
                <a:effectLst/>
                <a:latin typeface="Arial"/>
                <a:ea typeface="Arial"/>
                <a:cs typeface="Arial"/>
                <a:sym typeface="Arial"/>
              </a:rPr>
              <a:t>Andrew</a:t>
            </a:r>
            <a:br>
              <a:rPr lang="en-US" sz="1100" b="0" i="0" u="none" strike="noStrike" cap="none">
                <a:solidFill>
                  <a:srgbClr val="000000"/>
                </a:solidFill>
                <a:effectLst/>
                <a:latin typeface="Arial"/>
                <a:ea typeface="Arial"/>
                <a:cs typeface="Arial"/>
                <a:sym typeface="Arial"/>
              </a:rPr>
            </a:br>
            <a:endParaRPr lang="en-US" sz="1100" b="0" i="0" u="none" strike="noStrike" cap="none">
              <a:solidFill>
                <a:srgbClr val="000000"/>
              </a:solidFill>
              <a:effectLst/>
              <a:latin typeface="Arial"/>
              <a:ea typeface="Arial"/>
              <a:cs typeface="Arial"/>
              <a:sym typeface="Arial"/>
            </a:endParaRPr>
          </a:p>
          <a:p>
            <a:r>
              <a:rPr lang="en-US" sz="1100" b="1" i="0" u="none" strike="noStrike" cap="none">
                <a:solidFill>
                  <a:srgbClr val="000000"/>
                </a:solidFill>
                <a:effectLst/>
                <a:latin typeface="Arial"/>
                <a:ea typeface="Arial"/>
                <a:cs typeface="Arial"/>
                <a:sym typeface="Arial"/>
              </a:rPr>
              <a:t>Telco</a:t>
            </a:r>
            <a:br>
              <a:rPr lang="en-US" sz="1100" b="0" i="0" u="none" strike="noStrike" cap="none">
                <a:solidFill>
                  <a:srgbClr val="000000"/>
                </a:solidFill>
                <a:effectLst/>
                <a:latin typeface="Arial"/>
                <a:ea typeface="Arial"/>
                <a:cs typeface="Arial"/>
                <a:sym typeface="Arial"/>
              </a:rPr>
            </a:br>
            <a:endParaRPr lang="en-US" sz="1100" b="0" i="0" u="none" strike="noStrike" cap="none">
              <a:solidFill>
                <a:srgbClr val="000000"/>
              </a:solidFill>
              <a:effectLst/>
              <a:latin typeface="Arial"/>
              <a:ea typeface="Arial"/>
              <a:cs typeface="Arial"/>
              <a:sym typeface="Arial"/>
            </a:endParaRPr>
          </a:p>
          <a:p>
            <a:r>
              <a:rPr lang="en-US" sz="1100" b="0" i="0" u="none" strike="noStrike" cap="none">
                <a:solidFill>
                  <a:srgbClr val="000000"/>
                </a:solidFill>
                <a:effectLst/>
                <a:latin typeface="Arial"/>
                <a:ea typeface="Arial"/>
                <a:cs typeface="Arial"/>
                <a:sym typeface="Arial"/>
              </a:rPr>
              <a:t>Shane</a:t>
            </a:r>
          </a:p>
          <a:p>
            <a:r>
              <a:rPr lang="en-US" sz="1100" b="0" i="0" u="none" strike="noStrike" cap="none">
                <a:solidFill>
                  <a:srgbClr val="000000"/>
                </a:solidFill>
                <a:effectLst/>
                <a:latin typeface="Arial"/>
                <a:ea typeface="Arial"/>
                <a:cs typeface="Arial"/>
                <a:sym typeface="Arial"/>
              </a:rPr>
              <a:t>Gergely</a:t>
            </a:r>
            <a:endParaRPr/>
          </a:p>
        </p:txBody>
      </p:sp>
    </p:spTree>
    <p:extLst>
      <p:ext uri="{BB962C8B-B14F-4D97-AF65-F5344CB8AC3E}">
        <p14:creationId xmlns:p14="http://schemas.microsoft.com/office/powerpoint/2010/main" val="40069350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46cbe31ecc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60083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a:extLst>
            <a:ext uri="{FF2B5EF4-FFF2-40B4-BE49-F238E27FC236}">
              <a16:creationId xmlns:a16="http://schemas.microsoft.com/office/drawing/2014/main" id="{7E8721DA-F50D-F776-AEB2-DE84DD1FBC6B}"/>
            </a:ext>
          </a:extLst>
        </p:cNvPr>
        <p:cNvGrpSpPr/>
        <p:nvPr/>
      </p:nvGrpSpPr>
      <p:grpSpPr>
        <a:xfrm>
          <a:off x="0" y="0"/>
          <a:ext cx="0" cy="0"/>
          <a:chOff x="0" y="0"/>
          <a:chExt cx="0" cy="0"/>
        </a:xfrm>
      </p:grpSpPr>
      <p:sp>
        <p:nvSpPr>
          <p:cNvPr id="142" name="Google Shape;142;g146cbe31ecc_0_96:notes">
            <a:extLst>
              <a:ext uri="{FF2B5EF4-FFF2-40B4-BE49-F238E27FC236}">
                <a16:creationId xmlns:a16="http://schemas.microsoft.com/office/drawing/2014/main" id="{0D454B7B-8A69-9E5E-FA62-E879FE4247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a:extLst>
              <a:ext uri="{FF2B5EF4-FFF2-40B4-BE49-F238E27FC236}">
                <a16:creationId xmlns:a16="http://schemas.microsoft.com/office/drawing/2014/main" id="{0C064CDC-8A47-4C0C-ADF3-62E90E9A48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82549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C00075BD-9156-633A-145E-25CE344FF6D1}"/>
            </a:ext>
          </a:extLst>
        </p:cNvPr>
        <p:cNvGrpSpPr/>
        <p:nvPr/>
      </p:nvGrpSpPr>
      <p:grpSpPr>
        <a:xfrm>
          <a:off x="0" y="0"/>
          <a:ext cx="0" cy="0"/>
          <a:chOff x="0" y="0"/>
          <a:chExt cx="0" cy="0"/>
        </a:xfrm>
      </p:grpSpPr>
      <p:sp>
        <p:nvSpPr>
          <p:cNvPr id="273" name="Google Shape;273;g32e0230b79b_0_152:notes">
            <a:extLst>
              <a:ext uri="{FF2B5EF4-FFF2-40B4-BE49-F238E27FC236}">
                <a16:creationId xmlns:a16="http://schemas.microsoft.com/office/drawing/2014/main" id="{919742EF-8858-6FDB-D57E-D8CF712046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g32e0230b79b_0_152:notes">
            <a:extLst>
              <a:ext uri="{FF2B5EF4-FFF2-40B4-BE49-F238E27FC236}">
                <a16:creationId xmlns:a16="http://schemas.microsoft.com/office/drawing/2014/main" id="{8CF70620-EF4E-2D71-5074-818D744A635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907971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46cbe31ecc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46cbe31ecc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56976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Dark 1">
  <p:cSld name="TITLE_3">
    <p:bg>
      <p:bgPr>
        <a:gradFill>
          <a:gsLst>
            <a:gs pos="0">
              <a:srgbClr val="42B0FF"/>
            </a:gs>
            <a:gs pos="100000">
              <a:srgbClr val="076EB8"/>
            </a:gs>
          </a:gsLst>
          <a:lin ang="13500032" scaled="0"/>
        </a:gradFill>
        <a:effectLst/>
      </p:bgPr>
    </p:bg>
    <p:spTree>
      <p:nvGrpSpPr>
        <p:cNvPr id="1" name="Shape 28"/>
        <p:cNvGrpSpPr/>
        <p:nvPr/>
      </p:nvGrpSpPr>
      <p:grpSpPr>
        <a:xfrm>
          <a:off x="0" y="0"/>
          <a:ext cx="0" cy="0"/>
          <a:chOff x="0" y="0"/>
          <a:chExt cx="0" cy="0"/>
        </a:xfrm>
      </p:grpSpPr>
      <p:sp>
        <p:nvSpPr>
          <p:cNvPr id="29" name="Google Shape;29;p4"/>
          <p:cNvSpPr txBox="1">
            <a:spLocks noGrp="1"/>
          </p:cNvSpPr>
          <p:nvPr>
            <p:ph type="ctrTitle"/>
          </p:nvPr>
        </p:nvSpPr>
        <p:spPr>
          <a:xfrm>
            <a:off x="598100" y="1226378"/>
            <a:ext cx="5533500" cy="18945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30" name="Google Shape;30;p4"/>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a:endParaRPr/>
          </a:p>
        </p:txBody>
      </p:sp>
      <p:pic>
        <p:nvPicPr>
          <p:cNvPr id="31" name="Google Shape;31;p4"/>
          <p:cNvPicPr preferRelativeResize="0"/>
          <p:nvPr/>
        </p:nvPicPr>
        <p:blipFill>
          <a:blip r:embed="rId2">
            <a:alphaModFix/>
          </a:blip>
          <a:stretch>
            <a:fillRect/>
          </a:stretch>
        </p:blipFill>
        <p:spPr>
          <a:xfrm rot="5400000">
            <a:off x="8312352" y="4301684"/>
            <a:ext cx="844843" cy="838800"/>
          </a:xfrm>
          <a:prstGeom prst="rect">
            <a:avLst/>
          </a:prstGeom>
          <a:noFill/>
          <a:ln>
            <a:noFill/>
          </a:ln>
        </p:spPr>
      </p:pic>
      <p:sp>
        <p:nvSpPr>
          <p:cNvPr id="32" name="Google Shape;32;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4"/>
          <p:cNvSpPr/>
          <p:nvPr/>
        </p:nvSpPr>
        <p:spPr>
          <a:xfrm>
            <a:off x="8208900" y="0"/>
            <a:ext cx="935100" cy="935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 name="Google Shape;34;p4"/>
          <p:cNvPicPr preferRelativeResize="0"/>
          <p:nvPr/>
        </p:nvPicPr>
        <p:blipFill>
          <a:blip r:embed="rId3">
            <a:alphaModFix/>
          </a:blip>
          <a:stretch>
            <a:fillRect/>
          </a:stretch>
        </p:blipFill>
        <p:spPr>
          <a:xfrm>
            <a:off x="7273800" y="3350"/>
            <a:ext cx="935100" cy="928411"/>
          </a:xfrm>
          <a:prstGeom prst="rect">
            <a:avLst/>
          </a:prstGeom>
          <a:noFill/>
          <a:ln>
            <a:noFill/>
          </a:ln>
        </p:spPr>
      </p:pic>
      <p:pic>
        <p:nvPicPr>
          <p:cNvPr id="35" name="Google Shape;35;p4"/>
          <p:cNvPicPr preferRelativeResize="0"/>
          <p:nvPr/>
        </p:nvPicPr>
        <p:blipFill>
          <a:blip r:embed="rId4">
            <a:alphaModFix/>
          </a:blip>
          <a:stretch>
            <a:fillRect/>
          </a:stretch>
        </p:blipFill>
        <p:spPr>
          <a:xfrm>
            <a:off x="705588" y="4235030"/>
            <a:ext cx="1194674" cy="393600"/>
          </a:xfrm>
          <a:prstGeom prst="rect">
            <a:avLst/>
          </a:prstGeom>
          <a:noFill/>
          <a:ln>
            <a:noFill/>
          </a:ln>
        </p:spPr>
      </p:pic>
      <p:pic>
        <p:nvPicPr>
          <p:cNvPr id="2" name="Picture 1">
            <a:extLst>
              <a:ext uri="{FF2B5EF4-FFF2-40B4-BE49-F238E27FC236}">
                <a16:creationId xmlns:a16="http://schemas.microsoft.com/office/drawing/2014/main" id="{7537A803-49DD-9F6C-387C-2AF2628C619E}"/>
              </a:ext>
            </a:extLst>
          </p:cNvPr>
          <p:cNvPicPr>
            <a:picLocks noChangeAspect="1"/>
          </p:cNvPicPr>
          <p:nvPr userDrawn="1"/>
        </p:nvPicPr>
        <p:blipFill>
          <a:blip r:embed="rId5"/>
          <a:stretch>
            <a:fillRect/>
          </a:stretch>
        </p:blipFill>
        <p:spPr>
          <a:xfrm>
            <a:off x="2284576" y="4122678"/>
            <a:ext cx="1080274" cy="618303"/>
          </a:xfrm>
          <a:prstGeom prst="rect">
            <a:avLst/>
          </a:prstGeom>
        </p:spPr>
      </p:pic>
      <p:pic>
        <p:nvPicPr>
          <p:cNvPr id="3" name="Picture 2">
            <a:extLst>
              <a:ext uri="{FF2B5EF4-FFF2-40B4-BE49-F238E27FC236}">
                <a16:creationId xmlns:a16="http://schemas.microsoft.com/office/drawing/2014/main" id="{2BC99040-D52B-5FAC-01DD-AA11C386147B}"/>
              </a:ext>
            </a:extLst>
          </p:cNvPr>
          <p:cNvPicPr>
            <a:picLocks noChangeAspect="1"/>
          </p:cNvPicPr>
          <p:nvPr userDrawn="1"/>
        </p:nvPicPr>
        <p:blipFill>
          <a:blip r:embed="rId6"/>
          <a:stretch>
            <a:fillRect/>
          </a:stretch>
        </p:blipFill>
        <p:spPr>
          <a:xfrm>
            <a:off x="5572981" y="3566823"/>
            <a:ext cx="2641600" cy="14097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2"/>
            </a:gs>
            <a:gs pos="100000">
              <a:schemeClr val="accent4"/>
            </a:gs>
          </a:gsLst>
          <a:lin ang="5400012" scaled="0"/>
        </a:gradFill>
        <a:effectLst/>
      </p:bgPr>
    </p:bg>
    <p:spTree>
      <p:nvGrpSpPr>
        <p:cNvPr id="1" name="Shape 50"/>
        <p:cNvGrpSpPr/>
        <p:nvPr/>
      </p:nvGrpSpPr>
      <p:grpSpPr>
        <a:xfrm>
          <a:off x="0" y="0"/>
          <a:ext cx="0" cy="0"/>
          <a:chOff x="0" y="0"/>
          <a:chExt cx="0" cy="0"/>
        </a:xfrm>
      </p:grpSpPr>
      <p:sp>
        <p:nvSpPr>
          <p:cNvPr id="51" name="Google Shape;51;p7"/>
          <p:cNvSpPr/>
          <p:nvPr/>
        </p:nvSpPr>
        <p:spPr>
          <a:xfrm rot="5400000" flipH="1">
            <a:off x="-12" y="412830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53" name="Google Shape;53;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54" name="Google Shape;54;p7"/>
          <p:cNvPicPr preferRelativeResize="0"/>
          <p:nvPr/>
        </p:nvPicPr>
        <p:blipFill>
          <a:blip r:embed="rId2">
            <a:alphaModFix/>
          </a:blip>
          <a:stretch>
            <a:fillRect/>
          </a:stretch>
        </p:blipFill>
        <p:spPr>
          <a:xfrm>
            <a:off x="8128800" y="0"/>
            <a:ext cx="1015200" cy="1007953"/>
          </a:xfrm>
          <a:prstGeom prst="rect">
            <a:avLst/>
          </a:prstGeom>
          <a:noFill/>
          <a:ln>
            <a:noFill/>
          </a:ln>
        </p:spPr>
      </p:pic>
      <p:pic>
        <p:nvPicPr>
          <p:cNvPr id="2" name="Picture 1">
            <a:extLst>
              <a:ext uri="{FF2B5EF4-FFF2-40B4-BE49-F238E27FC236}">
                <a16:creationId xmlns:a16="http://schemas.microsoft.com/office/drawing/2014/main" id="{2801B9BB-356F-0CEB-6136-9AA80883BF80}"/>
              </a:ext>
            </a:extLst>
          </p:cNvPr>
          <p:cNvPicPr>
            <a:picLocks noChangeAspect="1"/>
          </p:cNvPicPr>
          <p:nvPr userDrawn="1"/>
        </p:nvPicPr>
        <p:blipFill>
          <a:blip r:embed="rId3"/>
          <a:stretch>
            <a:fillRect/>
          </a:stretch>
        </p:blipFill>
        <p:spPr>
          <a:xfrm>
            <a:off x="5572981" y="3566823"/>
            <a:ext cx="2641600" cy="14097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9"/>
          <p:cNvSpPr/>
          <p:nvPr/>
        </p:nvSpPr>
        <p:spPr>
          <a:xfrm>
            <a:off x="8432941" y="4431167"/>
            <a:ext cx="724200" cy="72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9"/>
          <p:cNvSpPr/>
          <p:nvPr/>
        </p:nvSpPr>
        <p:spPr>
          <a:xfrm rot="10800000">
            <a:off x="7701526" y="4431200"/>
            <a:ext cx="731400" cy="730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4" name="Google Shape;64;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5" name="Google Shape;65;p9"/>
          <p:cNvSpPr/>
          <p:nvPr/>
        </p:nvSpPr>
        <p:spPr>
          <a:xfrm>
            <a:off x="8418600" y="0"/>
            <a:ext cx="725400" cy="725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txBox="1">
            <a:spLocks noGrp="1"/>
          </p:cNvSpPr>
          <p:nvPr>
            <p:ph type="body" idx="1"/>
          </p:nvPr>
        </p:nvSpPr>
        <p:spPr>
          <a:xfrm>
            <a:off x="280350" y="1266450"/>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pic>
        <p:nvPicPr>
          <p:cNvPr id="67" name="Google Shape;67;p9"/>
          <p:cNvPicPr preferRelativeResize="0"/>
          <p:nvPr/>
        </p:nvPicPr>
        <p:blipFill>
          <a:blip r:embed="rId2">
            <a:alphaModFix/>
          </a:blip>
          <a:stretch>
            <a:fillRect/>
          </a:stretch>
        </p:blipFill>
        <p:spPr>
          <a:xfrm>
            <a:off x="190335" y="4651200"/>
            <a:ext cx="970780" cy="319850"/>
          </a:xfrm>
          <a:prstGeom prst="rect">
            <a:avLst/>
          </a:prstGeom>
          <a:noFill/>
          <a:ln>
            <a:noFill/>
          </a:ln>
        </p:spPr>
      </p:pic>
      <p:pic>
        <p:nvPicPr>
          <p:cNvPr id="2" name="Picture 1">
            <a:extLst>
              <a:ext uri="{FF2B5EF4-FFF2-40B4-BE49-F238E27FC236}">
                <a16:creationId xmlns:a16="http://schemas.microsoft.com/office/drawing/2014/main" id="{6035C707-BB64-8BEE-9847-BDAD06307F99}"/>
              </a:ext>
            </a:extLst>
          </p:cNvPr>
          <p:cNvPicPr>
            <a:picLocks noChangeAspect="1"/>
          </p:cNvPicPr>
          <p:nvPr userDrawn="1"/>
        </p:nvPicPr>
        <p:blipFill>
          <a:blip r:embed="rId3"/>
          <a:stretch>
            <a:fillRect/>
          </a:stretch>
        </p:blipFill>
        <p:spPr>
          <a:xfrm>
            <a:off x="1315843" y="4618434"/>
            <a:ext cx="673323" cy="385382"/>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84"/>
        <p:cNvGrpSpPr/>
        <p:nvPr/>
      </p:nvGrpSpPr>
      <p:grpSpPr>
        <a:xfrm>
          <a:off x="0" y="0"/>
          <a:ext cx="0" cy="0"/>
          <a:chOff x="0" y="0"/>
          <a:chExt cx="0" cy="0"/>
        </a:xfrm>
      </p:grpSpPr>
      <p:sp>
        <p:nvSpPr>
          <p:cNvPr id="85" name="Google Shape;85;p12"/>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 name="Google Shape;86;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87" name="Google Shape;87;p12"/>
          <p:cNvSpPr/>
          <p:nvPr/>
        </p:nvSpPr>
        <p:spPr>
          <a:xfrm>
            <a:off x="8418600" y="0"/>
            <a:ext cx="725400" cy="725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8" name="Google Shape;88;p12"/>
          <p:cNvPicPr preferRelativeResize="0"/>
          <p:nvPr/>
        </p:nvPicPr>
        <p:blipFill>
          <a:blip r:embed="rId2">
            <a:alphaModFix/>
          </a:blip>
          <a:stretch>
            <a:fillRect/>
          </a:stretch>
        </p:blipFill>
        <p:spPr>
          <a:xfrm>
            <a:off x="190335" y="4651200"/>
            <a:ext cx="970780" cy="319850"/>
          </a:xfrm>
          <a:prstGeom prst="rect">
            <a:avLst/>
          </a:prstGeom>
          <a:noFill/>
          <a:ln>
            <a:noFill/>
          </a:ln>
        </p:spPr>
      </p:pic>
      <p:pic>
        <p:nvPicPr>
          <p:cNvPr id="2" name="Picture 1">
            <a:extLst>
              <a:ext uri="{FF2B5EF4-FFF2-40B4-BE49-F238E27FC236}">
                <a16:creationId xmlns:a16="http://schemas.microsoft.com/office/drawing/2014/main" id="{F61A5555-1EA5-9B0F-AFC7-EDE40AE86522}"/>
              </a:ext>
            </a:extLst>
          </p:cNvPr>
          <p:cNvPicPr>
            <a:picLocks noChangeAspect="1"/>
          </p:cNvPicPr>
          <p:nvPr userDrawn="1"/>
        </p:nvPicPr>
        <p:blipFill>
          <a:blip r:embed="rId3"/>
          <a:stretch>
            <a:fillRect/>
          </a:stretch>
        </p:blipFill>
        <p:spPr>
          <a:xfrm>
            <a:off x="1315843" y="4618434"/>
            <a:ext cx="673323" cy="385382"/>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9"/>
        <p:cNvGrpSpPr/>
        <p:nvPr/>
      </p:nvGrpSpPr>
      <p:grpSpPr>
        <a:xfrm>
          <a:off x="0" y="0"/>
          <a:ext cx="0" cy="0"/>
          <a:chOff x="0" y="0"/>
          <a:chExt cx="0" cy="0"/>
        </a:xfrm>
      </p:grpSpPr>
      <p:sp>
        <p:nvSpPr>
          <p:cNvPr id="90" name="Google Shape;90;p1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2" name="Picture 1">
            <a:extLst>
              <a:ext uri="{FF2B5EF4-FFF2-40B4-BE49-F238E27FC236}">
                <a16:creationId xmlns:a16="http://schemas.microsoft.com/office/drawing/2014/main" id="{B174C6D7-FF31-21CE-C315-79ECE561E094}"/>
              </a:ext>
            </a:extLst>
          </p:cNvPr>
          <p:cNvPicPr>
            <a:picLocks noChangeAspect="1"/>
          </p:cNvPicPr>
          <p:nvPr userDrawn="1"/>
        </p:nvPicPr>
        <p:blipFill>
          <a:blip r:embed="rId2"/>
          <a:stretch>
            <a:fillRect/>
          </a:stretch>
        </p:blipFill>
        <p:spPr>
          <a:xfrm>
            <a:off x="5572981" y="3566823"/>
            <a:ext cx="2641600" cy="140970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sp>
        <p:nvSpPr>
          <p:cNvPr id="100" name="Google Shape;100;p15"/>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101" name="Google Shape;101;p1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2" name="Picture 1">
            <a:extLst>
              <a:ext uri="{FF2B5EF4-FFF2-40B4-BE49-F238E27FC236}">
                <a16:creationId xmlns:a16="http://schemas.microsoft.com/office/drawing/2014/main" id="{BE238CB1-F8E6-F156-8915-1A35C64D23E6}"/>
              </a:ext>
            </a:extLst>
          </p:cNvPr>
          <p:cNvPicPr>
            <a:picLocks noChangeAspect="1"/>
          </p:cNvPicPr>
          <p:nvPr userDrawn="1"/>
        </p:nvPicPr>
        <p:blipFill>
          <a:blip r:embed="rId2"/>
          <a:stretch>
            <a:fillRect/>
          </a:stretch>
        </p:blipFill>
        <p:spPr>
          <a:xfrm>
            <a:off x="3251200" y="1866900"/>
            <a:ext cx="2641600" cy="140970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2"/>
        <p:cNvGrpSpPr/>
        <p:nvPr/>
      </p:nvGrpSpPr>
      <p:grpSpPr>
        <a:xfrm>
          <a:off x="0" y="0"/>
          <a:ext cx="0" cy="0"/>
          <a:chOff x="0" y="0"/>
          <a:chExt cx="0" cy="0"/>
        </a:xfrm>
      </p:grpSpPr>
      <p:sp>
        <p:nvSpPr>
          <p:cNvPr id="113" name="Google Shape;113;p1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2" name="Picture 1">
            <a:extLst>
              <a:ext uri="{FF2B5EF4-FFF2-40B4-BE49-F238E27FC236}">
                <a16:creationId xmlns:a16="http://schemas.microsoft.com/office/drawing/2014/main" id="{785EA11A-2524-E462-0CB0-874BA7043CF4}"/>
              </a:ext>
            </a:extLst>
          </p:cNvPr>
          <p:cNvPicPr>
            <a:picLocks noChangeAspect="1"/>
          </p:cNvPicPr>
          <p:nvPr userDrawn="1"/>
        </p:nvPicPr>
        <p:blipFill>
          <a:blip r:embed="rId2"/>
          <a:stretch>
            <a:fillRect/>
          </a:stretch>
        </p:blipFill>
        <p:spPr>
          <a:xfrm>
            <a:off x="5572981" y="3566823"/>
            <a:ext cx="2641600" cy="14097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Slab Light"/>
              <a:buNone/>
              <a:defRPr sz="3000">
                <a:solidFill>
                  <a:schemeClr val="dk1"/>
                </a:solidFill>
                <a:latin typeface="Roboto Slab Light"/>
                <a:ea typeface="Roboto Slab Light"/>
                <a:cs typeface="Roboto Slab Light"/>
                <a:sym typeface="Roboto Slab Light"/>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Open Sans Medium"/>
              <a:buChar char="●"/>
              <a:defRPr sz="1800">
                <a:solidFill>
                  <a:schemeClr val="dk2"/>
                </a:solidFill>
                <a:latin typeface="Open Sans Medium"/>
                <a:ea typeface="Open Sans Medium"/>
                <a:cs typeface="Open Sans Medium"/>
                <a:sym typeface="Open Sans Medium"/>
              </a:defRPr>
            </a:lvl1pPr>
            <a:lvl2pPr marL="914400" lvl="1"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2pPr>
            <a:lvl3pPr marL="1371600" lvl="2"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3pPr>
            <a:lvl4pPr marL="1828800" lvl="3"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4pPr>
            <a:lvl5pPr marL="2286000" lvl="4"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5pPr>
            <a:lvl6pPr marL="2743200" lvl="5"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6pPr>
            <a:lvl7pPr marL="3200400" lvl="6"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7pPr>
            <a:lvl8pPr marL="3657600" lvl="7"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8pPr>
            <a:lvl9pPr marL="4114800" lvl="8" indent="-317500">
              <a:lnSpc>
                <a:spcPct val="115000"/>
              </a:lnSpc>
              <a:spcBef>
                <a:spcPts val="0"/>
              </a:spcBef>
              <a:spcAft>
                <a:spcPts val="0"/>
              </a:spcAft>
              <a:buClr>
                <a:schemeClr val="dk2"/>
              </a:buClr>
              <a:buSzPts val="1400"/>
              <a:buFont typeface="Open Sans Medium"/>
              <a:buChar char="■"/>
              <a:defRPr>
                <a:solidFill>
                  <a:schemeClr val="dk2"/>
                </a:solidFill>
                <a:latin typeface="Open Sans Medium"/>
                <a:ea typeface="Open Sans Medium"/>
                <a:cs typeface="Open Sans Medium"/>
                <a:sym typeface="Open Sans Medium"/>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3" r:id="rId2"/>
    <p:sldLayoutId id="2147483655" r:id="rId3"/>
    <p:sldLayoutId id="2147483658" r:id="rId4"/>
    <p:sldLayoutId id="2147483659" r:id="rId5"/>
    <p:sldLayoutId id="2147483661" r:id="rId6"/>
    <p:sldLayoutId id="2147483663"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penChain-Project/Reference-Material/blob/master/AI-SBOM-Compliance/en/Artificial-Intelligence-System-Bill-of-Materials-Compliance-Management-Guide.md"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1.jp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penChain-Project/Reference-Material/issues" TargetMode="External"/><Relationship Id="rId2" Type="http://schemas.openxmlformats.org/officeDocument/2006/relationships/hyperlink" Target="https://openchainproject.org/processes#process-public-comments" TargetMode="Externa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1.jpg"/><Relationship Id="rId4" Type="http://schemas.openxmlformats.org/officeDocument/2006/relationships/hyperlink" Target="https://lists.openchainproject.org/g/ai"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4.png"/><Relationship Id="rId1" Type="http://schemas.openxmlformats.org/officeDocument/2006/relationships/slideLayout" Target="../slideLayouts/slideLayout3.xml"/><Relationship Id="rId5" Type="http://schemas.openxmlformats.org/officeDocument/2006/relationships/hyperlink" Target="https://github.com/OpenChain-Project/Reference-Material/blob/master/AI-SBOM-Compliance/en/Artificial-Intelligence-System-Bill-of-Materials-Compliance-Management-Guide.md" TargetMode="Externa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OpenChain-Project/License-Compliance-Specification/blob/master/ISO-5230-2020/en/ISO-5230-2020.md"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hyperlink" Target="https://github.com/OpenChain-Project/License-Compliance-Specification/issues?q=is%3Aissue+is%3Aclosed" TargetMode="External"/><Relationship Id="rId4" Type="http://schemas.openxmlformats.org/officeDocument/2006/relationships/hyperlink" Target="https://github.com/OpenChain-Project/License-Compliance-Specification/blob/master/3.0/en/openchain-license-compliance-3.0.md"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OpenChain-Project/Security-Assurance-Specification/blob/main/Security-Assurance-Specification/ISO-18974/en/ISO-18974.md"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hyperlink" Target="https://github.com/OpenChain-Project/Security-Assurance-Specification/issues?q=is%3Aissue+is%3Aclosed" TargetMode="External"/><Relationship Id="rId4" Type="http://schemas.openxmlformats.org/officeDocument/2006/relationships/hyperlink" Target="https://github.com/OpenChain-Project/Security-Assurance-Specification/blob/main/Security-Assurance-Specification/2.0/en/openchain-security-specification-2.0.md"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28.png"/></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34.png"/></Relationships>
</file>

<file path=ppt/slides/_rels/slide3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hyperlink" Target="https://www.linkedin.com/in/chris-wood-phd-cissp-30222741/" TargetMode="External"/><Relationship Id="rId7" Type="http://schemas.openxmlformats.org/officeDocument/2006/relationships/hyperlink" Target="https://www.linkedin.com/in/marc-etienne-vargenau-b3814b55/"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9.jpeg"/><Relationship Id="rId5" Type="http://schemas.openxmlformats.org/officeDocument/2006/relationships/hyperlink" Target="https://www.linkedin.com/in/theipguru/" TargetMode="External"/><Relationship Id="rId4" Type="http://schemas.openxmlformats.org/officeDocument/2006/relationships/image" Target="../media/image8.jpeg"/><Relationship Id="rId9" Type="http://schemas.openxmlformats.org/officeDocument/2006/relationships/hyperlink" Target="https://openchainproject.org/processes#study-and-work-grou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OpenChain-Project/Reference-Material/tree/master/OpenChain-Training/en/Training-Slides/Training-Slides/en" TargetMode="External"/><Relationship Id="rId2" Type="http://schemas.openxmlformats.org/officeDocument/2006/relationships/hyperlink" Target="https://github.com/OpenChain-Project/Reference-Material/tree/master/OpenChain-Training/en/Online-Training-Courses" TargetMode="External"/><Relationship Id="rId1" Type="http://schemas.openxmlformats.org/officeDocument/2006/relationships/slideLayout" Target="../slideLayouts/slideLayout3.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ctrTitle"/>
          </p:nvPr>
        </p:nvSpPr>
        <p:spPr>
          <a:xfrm>
            <a:off x="598099" y="1226378"/>
            <a:ext cx="8410433" cy="189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OpenChain Monthly Meeting:</a:t>
            </a:r>
            <a:br>
              <a:rPr lang="en-US" dirty="0"/>
            </a:br>
            <a:r>
              <a:rPr lang="en-US" dirty="0"/>
              <a:t>Spec, Education + More</a:t>
            </a:r>
            <a:endParaRPr dirty="0"/>
          </a:p>
        </p:txBody>
      </p:sp>
      <p:sp>
        <p:nvSpPr>
          <p:cNvPr id="123" name="Google Shape;123;p19"/>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US" dirty="0"/>
              <a:t>North America and Europe - 2025-07-09 @ 16:30 UTC</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8A2E0-4786-FD49-4299-A8194D79F418}"/>
              </a:ext>
            </a:extLst>
          </p:cNvPr>
          <p:cNvSpPr>
            <a:spLocks noGrp="1"/>
          </p:cNvSpPr>
          <p:nvPr>
            <p:ph type="title"/>
          </p:nvPr>
        </p:nvSpPr>
        <p:spPr/>
        <p:txBody>
          <a:bodyPr>
            <a:normAutofit fontScale="90000"/>
          </a:bodyPr>
          <a:lstStyle/>
          <a:p>
            <a:r>
              <a:rPr lang="en-JP" dirty="0"/>
              <a:t>Specific Action Items (Slide 4/4)</a:t>
            </a:r>
          </a:p>
        </p:txBody>
      </p:sp>
      <p:sp>
        <p:nvSpPr>
          <p:cNvPr id="3" name="Text Placeholder 2">
            <a:extLst>
              <a:ext uri="{FF2B5EF4-FFF2-40B4-BE49-F238E27FC236}">
                <a16:creationId xmlns:a16="http://schemas.microsoft.com/office/drawing/2014/main" id="{296D7BA8-D74C-E712-6673-3549D06FBA08}"/>
              </a:ext>
            </a:extLst>
          </p:cNvPr>
          <p:cNvSpPr>
            <a:spLocks noGrp="1"/>
          </p:cNvSpPr>
          <p:nvPr>
            <p:ph type="body" idx="1"/>
          </p:nvPr>
        </p:nvSpPr>
        <p:spPr/>
        <p:txBody>
          <a:bodyPr/>
          <a:lstStyle/>
          <a:p>
            <a:r>
              <a:rPr lang="en-US" dirty="0"/>
              <a:t>Engage with the Linux Foundation Education folks to see if they have any improvement suggestions (and the broken link needs fixing!)</a:t>
            </a:r>
          </a:p>
          <a:p>
            <a:r>
              <a:rPr lang="en-US" dirty="0"/>
              <a:t>Engage with anyone we know uses/requires the courses such as Continental to see if they have any improvement suggestions</a:t>
            </a:r>
          </a:p>
          <a:p>
            <a:r>
              <a:rPr lang="en-US" dirty="0"/>
              <a:t>Then present any finding/suggestions and ask for wider Education input</a:t>
            </a:r>
            <a:endParaRPr lang="en-JP" dirty="0"/>
          </a:p>
        </p:txBody>
      </p:sp>
      <p:pic>
        <p:nvPicPr>
          <p:cNvPr id="4" name="Picture 3">
            <a:extLst>
              <a:ext uri="{FF2B5EF4-FFF2-40B4-BE49-F238E27FC236}">
                <a16:creationId xmlns:a16="http://schemas.microsoft.com/office/drawing/2014/main" id="{2EB9AD58-2F7A-DFCC-3F4E-EB9B5B89897E}"/>
              </a:ext>
            </a:extLst>
          </p:cNvPr>
          <p:cNvPicPr>
            <a:picLocks noChangeAspect="1"/>
          </p:cNvPicPr>
          <p:nvPr/>
        </p:nvPicPr>
        <p:blipFill>
          <a:blip r:embed="rId2"/>
          <a:srcRect/>
          <a:stretch/>
        </p:blipFill>
        <p:spPr>
          <a:xfrm>
            <a:off x="7931820" y="0"/>
            <a:ext cx="1212180" cy="1212180"/>
          </a:xfrm>
          <a:prstGeom prst="rect">
            <a:avLst/>
          </a:prstGeom>
        </p:spPr>
      </p:pic>
    </p:spTree>
    <p:extLst>
      <p:ext uri="{BB962C8B-B14F-4D97-AF65-F5344CB8AC3E}">
        <p14:creationId xmlns:p14="http://schemas.microsoft.com/office/powerpoint/2010/main" val="31949878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
          <a:extLst>
            <a:ext uri="{FF2B5EF4-FFF2-40B4-BE49-F238E27FC236}">
              <a16:creationId xmlns:a16="http://schemas.microsoft.com/office/drawing/2014/main" id="{535E04C4-09E3-12DF-E8A7-8947488F2328}"/>
            </a:ext>
          </a:extLst>
        </p:cNvPr>
        <p:cNvGrpSpPr/>
        <p:nvPr/>
      </p:nvGrpSpPr>
      <p:grpSpPr>
        <a:xfrm>
          <a:off x="0" y="0"/>
          <a:ext cx="0" cy="0"/>
          <a:chOff x="0" y="0"/>
          <a:chExt cx="0" cy="0"/>
        </a:xfrm>
      </p:grpSpPr>
      <p:sp>
        <p:nvSpPr>
          <p:cNvPr id="145" name="Google Shape;145;p23">
            <a:extLst>
              <a:ext uri="{FF2B5EF4-FFF2-40B4-BE49-F238E27FC236}">
                <a16:creationId xmlns:a16="http://schemas.microsoft.com/office/drawing/2014/main" id="{B9D0CD73-FE3F-1F56-04C2-ED7A07849619}"/>
              </a:ext>
            </a:extLst>
          </p:cNvPr>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AI Work Group</a:t>
            </a:r>
            <a:endParaRPr dirty="0"/>
          </a:p>
        </p:txBody>
      </p:sp>
      <p:pic>
        <p:nvPicPr>
          <p:cNvPr id="2" name="Google Shape;278;g32e0230b79b_0_152">
            <a:extLst>
              <a:ext uri="{FF2B5EF4-FFF2-40B4-BE49-F238E27FC236}">
                <a16:creationId xmlns:a16="http://schemas.microsoft.com/office/drawing/2014/main" id="{CEEAE7F4-8698-9B27-0FB7-ACD43A077F41}"/>
              </a:ext>
            </a:extLst>
          </p:cNvPr>
          <p:cNvPicPr preferRelativeResize="0"/>
          <p:nvPr/>
        </p:nvPicPr>
        <p:blipFill rotWithShape="1">
          <a:blip r:embed="rId3">
            <a:alphaModFix/>
          </a:blip>
          <a:srcRect/>
          <a:stretch/>
        </p:blipFill>
        <p:spPr>
          <a:xfrm>
            <a:off x="7927000" y="0"/>
            <a:ext cx="1217000" cy="1217000"/>
          </a:xfrm>
          <a:prstGeom prst="rect">
            <a:avLst/>
          </a:prstGeom>
          <a:noFill/>
          <a:ln>
            <a:noFill/>
          </a:ln>
        </p:spPr>
      </p:pic>
    </p:spTree>
    <p:extLst>
      <p:ext uri="{BB962C8B-B14F-4D97-AF65-F5344CB8AC3E}">
        <p14:creationId xmlns:p14="http://schemas.microsoft.com/office/powerpoint/2010/main" val="11334704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DD6A61F6-8571-FDD1-ADBF-9064E0DD8542}"/>
            </a:ext>
          </a:extLst>
        </p:cNvPr>
        <p:cNvGrpSpPr/>
        <p:nvPr/>
      </p:nvGrpSpPr>
      <p:grpSpPr>
        <a:xfrm>
          <a:off x="0" y="0"/>
          <a:ext cx="0" cy="0"/>
          <a:chOff x="0" y="0"/>
          <a:chExt cx="0" cy="0"/>
        </a:xfrm>
      </p:grpSpPr>
      <p:sp>
        <p:nvSpPr>
          <p:cNvPr id="276" name="Google Shape;276;g32e0230b79b_0_152">
            <a:extLst>
              <a:ext uri="{FF2B5EF4-FFF2-40B4-BE49-F238E27FC236}">
                <a16:creationId xmlns:a16="http://schemas.microsoft.com/office/drawing/2014/main" id="{BE29EDE3-E2C2-D0A5-4B27-471AA3CE1C41}"/>
              </a:ext>
            </a:extLst>
          </p:cNvPr>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dirty="0"/>
              <a:t>AI Compliance Draft Guide Ready (slide 1/3)</a:t>
            </a:r>
            <a:endParaRPr dirty="0"/>
          </a:p>
        </p:txBody>
      </p:sp>
      <p:sp>
        <p:nvSpPr>
          <p:cNvPr id="279" name="Google Shape;279;g32e0230b79b_0_152">
            <a:extLst>
              <a:ext uri="{FF2B5EF4-FFF2-40B4-BE49-F238E27FC236}">
                <a16:creationId xmlns:a16="http://schemas.microsoft.com/office/drawing/2014/main" id="{9885CB1C-B370-E6C2-8D0E-E02C049BB215}"/>
              </a:ext>
            </a:extLst>
          </p:cNvPr>
          <p:cNvSpPr txBox="1">
            <a:spLocks noGrp="1"/>
          </p:cNvSpPr>
          <p:nvPr>
            <p:ph type="body" idx="1"/>
          </p:nvPr>
        </p:nvSpPr>
        <p:spPr>
          <a:xfrm>
            <a:off x="280350" y="1266450"/>
            <a:ext cx="85206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The OpenChain AI Work Group has been considering how to manage AI compliance in the supply chain for over a year. During this time, the community has collaboratively produced a draft guide to identify key process points for a quality AI compliance program:</a:t>
            </a:r>
          </a:p>
          <a:p>
            <a:pPr marL="0" lvl="0" indent="0" algn="l" rtl="0">
              <a:spcBef>
                <a:spcPts val="0"/>
              </a:spcBef>
              <a:spcAft>
                <a:spcPts val="0"/>
              </a:spcAft>
              <a:buNone/>
            </a:pPr>
            <a:r>
              <a:rPr lang="en-US" sz="1400" dirty="0">
                <a:hlinkClick r:id="rId3"/>
              </a:rPr>
              <a:t>https://github.com/OpenChain-Project/Reference-Material/blob/master/AI-SBOM-Compliance/en/Artificial-Intelligence-System-Bill-of-Materials-Compliance-Management-Guide.md</a:t>
            </a:r>
            <a:r>
              <a:rPr lang="en-US" sz="1400" dirty="0"/>
              <a: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guide was put before the OpenChain Governing Board on 2025-06-25 with a formal request for a six-week public comment period. The request was granted.</a:t>
            </a:r>
          </a:p>
        </p:txBody>
      </p:sp>
      <p:sp>
        <p:nvSpPr>
          <p:cNvPr id="2" name="Rounded Rectangle 1">
            <a:extLst>
              <a:ext uri="{FF2B5EF4-FFF2-40B4-BE49-F238E27FC236}">
                <a16:creationId xmlns:a16="http://schemas.microsoft.com/office/drawing/2014/main" id="{7B594456-7932-7E8F-1FC8-894877A77DE3}"/>
              </a:ext>
            </a:extLst>
          </p:cNvPr>
          <p:cNvSpPr/>
          <p:nvPr/>
        </p:nvSpPr>
        <p:spPr>
          <a:xfrm>
            <a:off x="6643500" y="4276555"/>
            <a:ext cx="2220150" cy="866945"/>
          </a:xfrm>
          <a:prstGeom prst="roundRect">
            <a:avLst/>
          </a:prstGeom>
          <a:solidFill>
            <a:srgbClr val="0094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Last Work Group</a:t>
            </a:r>
            <a:br>
              <a:rPr lang="en-US" dirty="0"/>
            </a:br>
            <a:r>
              <a:rPr lang="en-US" dirty="0"/>
              <a:t>Meeting:</a:t>
            </a:r>
          </a:p>
        </p:txBody>
      </p:sp>
      <p:pic>
        <p:nvPicPr>
          <p:cNvPr id="4" name="Picture 3" descr="A qr code on a white background&#10;&#10;AI-generated content may be incorrect.">
            <a:extLst>
              <a:ext uri="{FF2B5EF4-FFF2-40B4-BE49-F238E27FC236}">
                <a16:creationId xmlns:a16="http://schemas.microsoft.com/office/drawing/2014/main" id="{295E145B-CFD3-7D89-FF25-17905245E17D}"/>
              </a:ext>
            </a:extLst>
          </p:cNvPr>
          <p:cNvPicPr>
            <a:picLocks noChangeAspect="1"/>
          </p:cNvPicPr>
          <p:nvPr/>
        </p:nvPicPr>
        <p:blipFill>
          <a:blip r:embed="rId4"/>
          <a:stretch>
            <a:fillRect/>
          </a:stretch>
        </p:blipFill>
        <p:spPr>
          <a:xfrm>
            <a:off x="8274423" y="4276555"/>
            <a:ext cx="875910" cy="875910"/>
          </a:xfrm>
          <a:prstGeom prst="rect">
            <a:avLst/>
          </a:prstGeom>
        </p:spPr>
      </p:pic>
      <p:pic>
        <p:nvPicPr>
          <p:cNvPr id="5" name="Google Shape;278;g32e0230b79b_0_152">
            <a:extLst>
              <a:ext uri="{FF2B5EF4-FFF2-40B4-BE49-F238E27FC236}">
                <a16:creationId xmlns:a16="http://schemas.microsoft.com/office/drawing/2014/main" id="{7EFE3434-7F4E-32E3-3B41-0AC0C1794A8F}"/>
              </a:ext>
            </a:extLst>
          </p:cNvPr>
          <p:cNvPicPr preferRelativeResize="0"/>
          <p:nvPr/>
        </p:nvPicPr>
        <p:blipFill rotWithShape="1">
          <a:blip r:embed="rId5">
            <a:alphaModFix/>
          </a:blip>
          <a:srcRect/>
          <a:stretch/>
        </p:blipFill>
        <p:spPr>
          <a:xfrm>
            <a:off x="7927000" y="0"/>
            <a:ext cx="1217000" cy="1217000"/>
          </a:xfrm>
          <a:prstGeom prst="rect">
            <a:avLst/>
          </a:prstGeom>
          <a:noFill/>
          <a:ln>
            <a:noFill/>
          </a:ln>
        </p:spPr>
      </p:pic>
    </p:spTree>
    <p:extLst>
      <p:ext uri="{BB962C8B-B14F-4D97-AF65-F5344CB8AC3E}">
        <p14:creationId xmlns:p14="http://schemas.microsoft.com/office/powerpoint/2010/main" val="2578511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C36F1-9642-BE28-28BC-B324CFEC420B}"/>
              </a:ext>
            </a:extLst>
          </p:cNvPr>
          <p:cNvSpPr>
            <a:spLocks noGrp="1"/>
          </p:cNvSpPr>
          <p:nvPr>
            <p:ph type="title"/>
          </p:nvPr>
        </p:nvSpPr>
        <p:spPr/>
        <p:txBody>
          <a:bodyPr>
            <a:normAutofit fontScale="90000"/>
          </a:bodyPr>
          <a:lstStyle/>
          <a:p>
            <a:r>
              <a:rPr lang="en-JP" dirty="0"/>
              <a:t>The Public Comment Period</a:t>
            </a:r>
            <a:r>
              <a:rPr lang="en-US" dirty="0"/>
              <a:t> (slide 2/3)</a:t>
            </a:r>
            <a:endParaRPr lang="en-JP" dirty="0"/>
          </a:p>
        </p:txBody>
      </p:sp>
      <p:sp>
        <p:nvSpPr>
          <p:cNvPr id="3" name="Text Placeholder 2">
            <a:extLst>
              <a:ext uri="{FF2B5EF4-FFF2-40B4-BE49-F238E27FC236}">
                <a16:creationId xmlns:a16="http://schemas.microsoft.com/office/drawing/2014/main" id="{3DA64AD0-0111-04BB-99F0-65E37867A10B}"/>
              </a:ext>
            </a:extLst>
          </p:cNvPr>
          <p:cNvSpPr>
            <a:spLocks noGrp="1"/>
          </p:cNvSpPr>
          <p:nvPr>
            <p:ph type="body" idx="1"/>
          </p:nvPr>
        </p:nvSpPr>
        <p:spPr/>
        <p:txBody>
          <a:bodyPr>
            <a:normAutofit fontScale="70000" lnSpcReduction="20000"/>
          </a:bodyPr>
          <a:lstStyle/>
          <a:p>
            <a:pPr marL="114300" indent="0" fontAlgn="base">
              <a:buNone/>
            </a:pPr>
            <a:r>
              <a:rPr lang="en-US" dirty="0"/>
              <a:t>With approval from the OpenChain Governing Board, the draft ‘The Artificial Intelligence System Bill of Materials: Compliance Management Guide for the Supply Chain’ is now entering a Public Comment Period.</a:t>
            </a:r>
          </a:p>
          <a:p>
            <a:pPr marL="114300" indent="0" fontAlgn="base">
              <a:buNone/>
            </a:pPr>
            <a:endParaRPr lang="en-US" dirty="0"/>
          </a:p>
          <a:p>
            <a:pPr marL="114300" indent="0" fontAlgn="base">
              <a:buNone/>
            </a:pPr>
            <a:r>
              <a:rPr lang="en-US" dirty="0"/>
              <a:t>This Public Comment period will follow the OpenChain Project process outlined on our website:</a:t>
            </a:r>
          </a:p>
          <a:p>
            <a:pPr marL="114300" indent="0" fontAlgn="base">
              <a:buNone/>
            </a:pPr>
            <a:r>
              <a:rPr lang="en-US" dirty="0">
                <a:hlinkClick r:id="rId2"/>
              </a:rPr>
              <a:t>https://openchainproject.org/processes#process-public-comments</a:t>
            </a:r>
            <a:endParaRPr lang="en-US" dirty="0"/>
          </a:p>
          <a:p>
            <a:pPr marL="114300" indent="0" fontAlgn="base">
              <a:buNone/>
            </a:pPr>
            <a:endParaRPr lang="en-US" b="1" dirty="0"/>
          </a:p>
          <a:p>
            <a:pPr marL="114300" indent="0" fontAlgn="base">
              <a:buNone/>
            </a:pPr>
            <a:r>
              <a:rPr lang="en-US" b="1" dirty="0"/>
              <a:t>YOU CAN SUBMIT A COMMENT BY:</a:t>
            </a:r>
          </a:p>
          <a:p>
            <a:pPr fontAlgn="base"/>
            <a:r>
              <a:rPr lang="en-US" dirty="0"/>
              <a:t>Opening an issue on the OpenChain Project Reference Library GitHub Repository:</a:t>
            </a:r>
            <a:br>
              <a:rPr lang="en-US" dirty="0"/>
            </a:br>
            <a:r>
              <a:rPr lang="en-US" dirty="0">
                <a:hlinkClick r:id="rId3"/>
              </a:rPr>
              <a:t>https://github.com/OpenChain-Project/Reference-Material/issues</a:t>
            </a:r>
            <a:endParaRPr lang="en-US" dirty="0"/>
          </a:p>
          <a:p>
            <a:pPr fontAlgn="base"/>
            <a:r>
              <a:rPr lang="en-US" dirty="0"/>
              <a:t>Emailing the OpenChain AI Work Group mailing list:</a:t>
            </a:r>
            <a:br>
              <a:rPr lang="en-US" dirty="0"/>
            </a:br>
            <a:r>
              <a:rPr lang="en-US" dirty="0">
                <a:hlinkClick r:id="rId4"/>
              </a:rPr>
              <a:t>https://lists.openchainproject.org/g/ai</a:t>
            </a:r>
            <a:endParaRPr lang="en-US" dirty="0"/>
          </a:p>
          <a:p>
            <a:pPr marL="114300" indent="0" fontAlgn="base">
              <a:buNone/>
            </a:pPr>
            <a:endParaRPr lang="en-US" dirty="0"/>
          </a:p>
          <a:p>
            <a:pPr marL="114300" indent="0" fontAlgn="base">
              <a:buNone/>
            </a:pPr>
            <a:r>
              <a:rPr lang="en-US" dirty="0"/>
              <a:t>The Public Comment Period will run for six weeks.</a:t>
            </a:r>
          </a:p>
          <a:p>
            <a:pPr marL="114300" indent="0" algn="ctr" fontAlgn="base">
              <a:buNone/>
            </a:pPr>
            <a:r>
              <a:rPr lang="en-US" b="1" dirty="0"/>
              <a:t>THE DEADLINE FOR SUBMISSION OF PUBLIC COMMENTS IS</a:t>
            </a:r>
            <a:br>
              <a:rPr lang="en-US" b="1" dirty="0"/>
            </a:br>
            <a:r>
              <a:rPr lang="en-US" b="1" dirty="0"/>
              <a:t>2025-08-18 AT 04:00 PDT / 11:00 UTC / 13:00 CEST / 20:00 JST.</a:t>
            </a:r>
          </a:p>
          <a:p>
            <a:pPr marL="114300" indent="0">
              <a:buNone/>
            </a:pPr>
            <a:endParaRPr lang="en-JP" dirty="0"/>
          </a:p>
        </p:txBody>
      </p:sp>
      <p:pic>
        <p:nvPicPr>
          <p:cNvPr id="4" name="Google Shape;278;g32e0230b79b_0_152">
            <a:extLst>
              <a:ext uri="{FF2B5EF4-FFF2-40B4-BE49-F238E27FC236}">
                <a16:creationId xmlns:a16="http://schemas.microsoft.com/office/drawing/2014/main" id="{0BA33579-4D4C-7E95-9497-D89AE503F200}"/>
              </a:ext>
            </a:extLst>
          </p:cNvPr>
          <p:cNvPicPr preferRelativeResize="0"/>
          <p:nvPr/>
        </p:nvPicPr>
        <p:blipFill rotWithShape="1">
          <a:blip r:embed="rId5">
            <a:alphaModFix/>
          </a:blip>
          <a:srcRect/>
          <a:stretch/>
        </p:blipFill>
        <p:spPr>
          <a:xfrm>
            <a:off x="7927000" y="0"/>
            <a:ext cx="1217000" cy="1217000"/>
          </a:xfrm>
          <a:prstGeom prst="rect">
            <a:avLst/>
          </a:prstGeom>
          <a:noFill/>
          <a:ln>
            <a:noFill/>
          </a:ln>
        </p:spPr>
      </p:pic>
      <p:pic>
        <p:nvPicPr>
          <p:cNvPr id="6" name="Picture 5" descr="A qr code with a few squares&#10;&#10;AI-generated content may be incorrect.">
            <a:extLst>
              <a:ext uri="{FF2B5EF4-FFF2-40B4-BE49-F238E27FC236}">
                <a16:creationId xmlns:a16="http://schemas.microsoft.com/office/drawing/2014/main" id="{93C39093-7432-625F-132D-0143AF149A17}"/>
              </a:ext>
            </a:extLst>
          </p:cNvPr>
          <p:cNvPicPr>
            <a:picLocks noChangeAspect="1"/>
          </p:cNvPicPr>
          <p:nvPr/>
        </p:nvPicPr>
        <p:blipFill>
          <a:blip r:embed="rId6"/>
          <a:stretch>
            <a:fillRect/>
          </a:stretch>
        </p:blipFill>
        <p:spPr>
          <a:xfrm>
            <a:off x="7641166" y="3640666"/>
            <a:ext cx="1502833" cy="1502833"/>
          </a:xfrm>
          <a:prstGeom prst="rect">
            <a:avLst/>
          </a:prstGeom>
        </p:spPr>
      </p:pic>
      <p:sp>
        <p:nvSpPr>
          <p:cNvPr id="8" name="TextBox 7">
            <a:extLst>
              <a:ext uri="{FF2B5EF4-FFF2-40B4-BE49-F238E27FC236}">
                <a16:creationId xmlns:a16="http://schemas.microsoft.com/office/drawing/2014/main" id="{5C48D539-3B8C-8F5B-E735-16F55F07B1D6}"/>
              </a:ext>
            </a:extLst>
          </p:cNvPr>
          <p:cNvSpPr txBox="1"/>
          <p:nvPr/>
        </p:nvSpPr>
        <p:spPr>
          <a:xfrm>
            <a:off x="7237129" y="4659720"/>
            <a:ext cx="543739" cy="523220"/>
          </a:xfrm>
          <a:prstGeom prst="rect">
            <a:avLst/>
          </a:prstGeom>
          <a:noFill/>
        </p:spPr>
        <p:txBody>
          <a:bodyPr wrap="none" rtlCol="0">
            <a:spAutoFit/>
          </a:bodyPr>
          <a:lstStyle/>
          <a:p>
            <a:r>
              <a:rPr lang="en-JP" sz="2800" dirty="0"/>
              <a:t>👉</a:t>
            </a:r>
          </a:p>
        </p:txBody>
      </p:sp>
      <p:sp>
        <p:nvSpPr>
          <p:cNvPr id="9" name="TextBox 8">
            <a:extLst>
              <a:ext uri="{FF2B5EF4-FFF2-40B4-BE49-F238E27FC236}">
                <a16:creationId xmlns:a16="http://schemas.microsoft.com/office/drawing/2014/main" id="{E940C98E-E346-320B-1654-9E2DB58800D1}"/>
              </a:ext>
            </a:extLst>
          </p:cNvPr>
          <p:cNvSpPr txBox="1"/>
          <p:nvPr/>
        </p:nvSpPr>
        <p:spPr>
          <a:xfrm>
            <a:off x="6172078" y="4733500"/>
            <a:ext cx="1159292" cy="307777"/>
          </a:xfrm>
          <a:prstGeom prst="rect">
            <a:avLst/>
          </a:prstGeom>
          <a:noFill/>
        </p:spPr>
        <p:txBody>
          <a:bodyPr wrap="none" rtlCol="0">
            <a:spAutoFit/>
          </a:bodyPr>
          <a:lstStyle/>
          <a:p>
            <a:r>
              <a:rPr lang="en-JP" dirty="0"/>
              <a:t>More details</a:t>
            </a:r>
          </a:p>
        </p:txBody>
      </p:sp>
    </p:spTree>
    <p:extLst>
      <p:ext uri="{BB962C8B-B14F-4D97-AF65-F5344CB8AC3E}">
        <p14:creationId xmlns:p14="http://schemas.microsoft.com/office/powerpoint/2010/main" val="3090799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5C67C-C9B5-B51A-1E95-4DDB0D09B5D0}"/>
              </a:ext>
            </a:extLst>
          </p:cNvPr>
          <p:cNvSpPr>
            <a:spLocks noGrp="1"/>
          </p:cNvSpPr>
          <p:nvPr>
            <p:ph type="title"/>
          </p:nvPr>
        </p:nvSpPr>
        <p:spPr/>
        <p:txBody>
          <a:bodyPr>
            <a:normAutofit fontScale="90000"/>
          </a:bodyPr>
          <a:lstStyle/>
          <a:p>
            <a:r>
              <a:rPr lang="en-JP" dirty="0"/>
              <a:t>The Draft Guide </a:t>
            </a:r>
            <a:r>
              <a:rPr lang="en-US" dirty="0"/>
              <a:t>(slide 3/3)</a:t>
            </a:r>
            <a:endParaRPr lang="en-JP" dirty="0"/>
          </a:p>
        </p:txBody>
      </p:sp>
      <p:pic>
        <p:nvPicPr>
          <p:cNvPr id="4" name="Picture 3" descr="A screenshot of a computer&#10;&#10;AI-generated content may be incorrect.">
            <a:extLst>
              <a:ext uri="{FF2B5EF4-FFF2-40B4-BE49-F238E27FC236}">
                <a16:creationId xmlns:a16="http://schemas.microsoft.com/office/drawing/2014/main" id="{CDBC86B8-068C-9178-F071-6FCDD6AA4573}"/>
              </a:ext>
            </a:extLst>
          </p:cNvPr>
          <p:cNvPicPr>
            <a:picLocks noChangeAspect="1"/>
          </p:cNvPicPr>
          <p:nvPr/>
        </p:nvPicPr>
        <p:blipFill>
          <a:blip r:embed="rId2"/>
          <a:stretch>
            <a:fillRect/>
          </a:stretch>
        </p:blipFill>
        <p:spPr>
          <a:xfrm>
            <a:off x="311700" y="1017800"/>
            <a:ext cx="5520826" cy="3155541"/>
          </a:xfrm>
          <a:prstGeom prst="rect">
            <a:avLst/>
          </a:prstGeom>
        </p:spPr>
      </p:pic>
      <p:pic>
        <p:nvPicPr>
          <p:cNvPr id="3" name="Google Shape;278;g32e0230b79b_0_152">
            <a:extLst>
              <a:ext uri="{FF2B5EF4-FFF2-40B4-BE49-F238E27FC236}">
                <a16:creationId xmlns:a16="http://schemas.microsoft.com/office/drawing/2014/main" id="{B56ECADC-C720-24E0-8E3C-AE6C15BCCD57}"/>
              </a:ext>
            </a:extLst>
          </p:cNvPr>
          <p:cNvPicPr preferRelativeResize="0"/>
          <p:nvPr/>
        </p:nvPicPr>
        <p:blipFill rotWithShape="1">
          <a:blip r:embed="rId3">
            <a:alphaModFix/>
          </a:blip>
          <a:srcRect/>
          <a:stretch/>
        </p:blipFill>
        <p:spPr>
          <a:xfrm>
            <a:off x="7927000" y="0"/>
            <a:ext cx="1217000" cy="1217000"/>
          </a:xfrm>
          <a:prstGeom prst="rect">
            <a:avLst/>
          </a:prstGeom>
          <a:noFill/>
          <a:ln>
            <a:noFill/>
          </a:ln>
        </p:spPr>
      </p:pic>
      <p:pic>
        <p:nvPicPr>
          <p:cNvPr id="6" name="Picture 5" descr="A qr code with black squares&#10;&#10;AI-generated content may be incorrect.">
            <a:extLst>
              <a:ext uri="{FF2B5EF4-FFF2-40B4-BE49-F238E27FC236}">
                <a16:creationId xmlns:a16="http://schemas.microsoft.com/office/drawing/2014/main" id="{A6AEC476-1982-10C7-F501-C1B94E1D3D81}"/>
              </a:ext>
            </a:extLst>
          </p:cNvPr>
          <p:cNvPicPr>
            <a:picLocks noChangeAspect="1"/>
          </p:cNvPicPr>
          <p:nvPr/>
        </p:nvPicPr>
        <p:blipFill>
          <a:blip r:embed="rId4"/>
          <a:stretch>
            <a:fillRect/>
          </a:stretch>
        </p:blipFill>
        <p:spPr>
          <a:xfrm>
            <a:off x="5832526" y="1265245"/>
            <a:ext cx="2660650" cy="2660650"/>
          </a:xfrm>
          <a:prstGeom prst="rect">
            <a:avLst/>
          </a:prstGeom>
        </p:spPr>
      </p:pic>
      <p:sp>
        <p:nvSpPr>
          <p:cNvPr id="7" name="TextBox 6">
            <a:extLst>
              <a:ext uri="{FF2B5EF4-FFF2-40B4-BE49-F238E27FC236}">
                <a16:creationId xmlns:a16="http://schemas.microsoft.com/office/drawing/2014/main" id="{928A4A31-75BC-6BE6-FDBB-C84529632AB8}"/>
              </a:ext>
            </a:extLst>
          </p:cNvPr>
          <p:cNvSpPr txBox="1"/>
          <p:nvPr/>
        </p:nvSpPr>
        <p:spPr>
          <a:xfrm>
            <a:off x="412848" y="4189342"/>
            <a:ext cx="8318303" cy="215444"/>
          </a:xfrm>
          <a:prstGeom prst="rect">
            <a:avLst/>
          </a:prstGeom>
          <a:noFill/>
        </p:spPr>
        <p:txBody>
          <a:bodyPr wrap="none" rtlCol="0">
            <a:spAutoFit/>
          </a:bodyPr>
          <a:lstStyle/>
          <a:p>
            <a:r>
              <a:rPr lang="en-US" sz="800" dirty="0">
                <a:hlinkClick r:id="rId5"/>
              </a:rPr>
              <a:t>https://github.com/OpenChain-Project/Reference-Material/blob/master/AI-SBOM-Compliance/en/Artificial-Intelligence-System-Bill-of-Materials-Compliance-Management-Guide.md</a:t>
            </a:r>
            <a:r>
              <a:rPr lang="en-US" sz="800" dirty="0"/>
              <a:t> </a:t>
            </a:r>
            <a:endParaRPr lang="en-JP" sz="800" dirty="0"/>
          </a:p>
        </p:txBody>
      </p:sp>
    </p:spTree>
    <p:extLst>
      <p:ext uri="{BB962C8B-B14F-4D97-AF65-F5344CB8AC3E}">
        <p14:creationId xmlns:p14="http://schemas.microsoft.com/office/powerpoint/2010/main" val="172314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Specification Work Group</a:t>
            </a:r>
            <a:endParaRPr dirty="0"/>
          </a:p>
        </p:txBody>
      </p:sp>
      <p:pic>
        <p:nvPicPr>
          <p:cNvPr id="2" name="Picture 1" descr="A person in a suit and tie&#10;&#10;AI-generated content may be incorrect.">
            <a:extLst>
              <a:ext uri="{FF2B5EF4-FFF2-40B4-BE49-F238E27FC236}">
                <a16:creationId xmlns:a16="http://schemas.microsoft.com/office/drawing/2014/main" id="{7BF49EDB-F377-0562-3875-1912A7D22BE8}"/>
              </a:ext>
            </a:extLst>
          </p:cNvPr>
          <p:cNvPicPr>
            <a:picLocks noChangeAspect="1"/>
          </p:cNvPicPr>
          <p:nvPr/>
        </p:nvPicPr>
        <p:blipFill>
          <a:blip r:embed="rId3"/>
          <a:stretch>
            <a:fillRect/>
          </a:stretch>
        </p:blipFill>
        <p:spPr>
          <a:xfrm>
            <a:off x="7931820" y="0"/>
            <a:ext cx="1212180" cy="1212180"/>
          </a:xfrm>
          <a:prstGeom prst="rect">
            <a:avLst/>
          </a:prstGeom>
        </p:spPr>
      </p:pic>
    </p:spTree>
    <p:extLst>
      <p:ext uri="{BB962C8B-B14F-4D97-AF65-F5344CB8AC3E}">
        <p14:creationId xmlns:p14="http://schemas.microsoft.com/office/powerpoint/2010/main" val="20289479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38406-D20A-B459-280E-B839F89B3254}"/>
              </a:ext>
            </a:extLst>
          </p:cNvPr>
          <p:cNvSpPr>
            <a:spLocks noGrp="1"/>
          </p:cNvSpPr>
          <p:nvPr>
            <p:ph type="title"/>
          </p:nvPr>
        </p:nvSpPr>
        <p:spPr/>
        <p:txBody>
          <a:bodyPr>
            <a:normAutofit fontScale="90000"/>
          </a:bodyPr>
          <a:lstStyle/>
          <a:p>
            <a:r>
              <a:rPr lang="en-JP" dirty="0"/>
              <a:t>Steering Committee Meeting Outcomes</a:t>
            </a:r>
          </a:p>
        </p:txBody>
      </p:sp>
      <p:sp>
        <p:nvSpPr>
          <p:cNvPr id="3" name="Text Placeholder 2">
            <a:extLst>
              <a:ext uri="{FF2B5EF4-FFF2-40B4-BE49-F238E27FC236}">
                <a16:creationId xmlns:a16="http://schemas.microsoft.com/office/drawing/2014/main" id="{3F65BED0-4E54-A3E6-2587-CC5388D19A3A}"/>
              </a:ext>
            </a:extLst>
          </p:cNvPr>
          <p:cNvSpPr>
            <a:spLocks noGrp="1"/>
          </p:cNvSpPr>
          <p:nvPr>
            <p:ph type="body" idx="1"/>
          </p:nvPr>
        </p:nvSpPr>
        <p:spPr/>
        <p:txBody>
          <a:bodyPr/>
          <a:lstStyle/>
          <a:p>
            <a:pPr marL="114300" indent="0" fontAlgn="base">
              <a:buNone/>
            </a:pPr>
            <a:r>
              <a:rPr lang="en-US" dirty="0"/>
              <a:t>The Q2 2025 meeting was held on the 25th of June 2025 to discuss two items:</a:t>
            </a:r>
          </a:p>
          <a:p>
            <a:pPr fontAlgn="base"/>
            <a:endParaRPr lang="en-US" dirty="0"/>
          </a:p>
          <a:p>
            <a:pPr fontAlgn="base">
              <a:buFont typeface="+mj-lt"/>
              <a:buAutoNum type="arabicPeriod"/>
            </a:pPr>
            <a:r>
              <a:rPr lang="en-US" dirty="0"/>
              <a:t>An ISO periodic review to confirm that ISO/IEC 5230 is relevant and used. This was previously confirmed by the Governing Board via email, with a formal motion passed at this meeting. No further action required.</a:t>
            </a:r>
          </a:p>
          <a:p>
            <a:pPr fontAlgn="base">
              <a:buFont typeface="+mj-lt"/>
              <a:buAutoNum type="arabicPeriod"/>
            </a:pPr>
            <a:endParaRPr lang="en-US" dirty="0"/>
          </a:p>
          <a:p>
            <a:pPr fontAlgn="base">
              <a:buFont typeface="+mj-lt"/>
              <a:buAutoNum type="arabicPeriod"/>
            </a:pPr>
            <a:r>
              <a:rPr lang="en-US" dirty="0"/>
              <a:t>Community proposals for future updates to ISO/IEC 5230 and ISO/IEC 18974.</a:t>
            </a:r>
          </a:p>
          <a:p>
            <a:pPr fontAlgn="base">
              <a:buFont typeface="+mj-lt"/>
              <a:buAutoNum type="arabicPeriod"/>
            </a:pPr>
            <a:endParaRPr lang="en-US" dirty="0"/>
          </a:p>
          <a:p>
            <a:pPr marL="114300" indent="0" fontAlgn="base">
              <a:buNone/>
            </a:pPr>
            <a:r>
              <a:rPr lang="en-US" b="1" dirty="0"/>
              <a:t>Our focus will be talking about the second point for this call.</a:t>
            </a:r>
          </a:p>
        </p:txBody>
      </p:sp>
      <p:pic>
        <p:nvPicPr>
          <p:cNvPr id="5" name="Picture 4" descr="A qr code with black squares&#10;&#10;AI-generated content may be incorrect.">
            <a:extLst>
              <a:ext uri="{FF2B5EF4-FFF2-40B4-BE49-F238E27FC236}">
                <a16:creationId xmlns:a16="http://schemas.microsoft.com/office/drawing/2014/main" id="{0DCEA166-DAC5-4CDD-EB9F-5A95D50DC185}"/>
              </a:ext>
            </a:extLst>
          </p:cNvPr>
          <p:cNvPicPr>
            <a:picLocks noChangeAspect="1"/>
          </p:cNvPicPr>
          <p:nvPr/>
        </p:nvPicPr>
        <p:blipFill>
          <a:blip r:embed="rId2"/>
          <a:stretch>
            <a:fillRect/>
          </a:stretch>
        </p:blipFill>
        <p:spPr>
          <a:xfrm>
            <a:off x="7696201" y="3695701"/>
            <a:ext cx="1447800" cy="1447800"/>
          </a:xfrm>
          <a:prstGeom prst="rect">
            <a:avLst/>
          </a:prstGeom>
        </p:spPr>
      </p:pic>
      <p:pic>
        <p:nvPicPr>
          <p:cNvPr id="6" name="Picture 5" descr="A person in a suit and tie&#10;&#10;AI-generated content may be incorrect.">
            <a:extLst>
              <a:ext uri="{FF2B5EF4-FFF2-40B4-BE49-F238E27FC236}">
                <a16:creationId xmlns:a16="http://schemas.microsoft.com/office/drawing/2014/main" id="{5891B9C1-AB08-D39C-3F51-9572F0954CA6}"/>
              </a:ext>
            </a:extLst>
          </p:cNvPr>
          <p:cNvPicPr>
            <a:picLocks noChangeAspect="1"/>
          </p:cNvPicPr>
          <p:nvPr/>
        </p:nvPicPr>
        <p:blipFill>
          <a:blip r:embed="rId3"/>
          <a:stretch>
            <a:fillRect/>
          </a:stretch>
        </p:blipFill>
        <p:spPr>
          <a:xfrm>
            <a:off x="7931820" y="0"/>
            <a:ext cx="1212180" cy="1212180"/>
          </a:xfrm>
          <a:prstGeom prst="rect">
            <a:avLst/>
          </a:prstGeom>
        </p:spPr>
      </p:pic>
      <p:sp>
        <p:nvSpPr>
          <p:cNvPr id="7" name="TextBox 6">
            <a:extLst>
              <a:ext uri="{FF2B5EF4-FFF2-40B4-BE49-F238E27FC236}">
                <a16:creationId xmlns:a16="http://schemas.microsoft.com/office/drawing/2014/main" id="{E2C2400F-261B-21C3-E860-2D8C782D05A2}"/>
              </a:ext>
            </a:extLst>
          </p:cNvPr>
          <p:cNvSpPr txBox="1"/>
          <p:nvPr/>
        </p:nvSpPr>
        <p:spPr>
          <a:xfrm>
            <a:off x="7237129" y="4659720"/>
            <a:ext cx="543739" cy="523220"/>
          </a:xfrm>
          <a:prstGeom prst="rect">
            <a:avLst/>
          </a:prstGeom>
          <a:noFill/>
        </p:spPr>
        <p:txBody>
          <a:bodyPr wrap="none" rtlCol="0">
            <a:spAutoFit/>
          </a:bodyPr>
          <a:lstStyle/>
          <a:p>
            <a:r>
              <a:rPr lang="en-JP" sz="2800" dirty="0"/>
              <a:t>👉</a:t>
            </a:r>
          </a:p>
        </p:txBody>
      </p:sp>
      <p:sp>
        <p:nvSpPr>
          <p:cNvPr id="8" name="TextBox 7">
            <a:extLst>
              <a:ext uri="{FF2B5EF4-FFF2-40B4-BE49-F238E27FC236}">
                <a16:creationId xmlns:a16="http://schemas.microsoft.com/office/drawing/2014/main" id="{ADC128F3-644C-5E1A-B8F1-97E86A2CF0C1}"/>
              </a:ext>
            </a:extLst>
          </p:cNvPr>
          <p:cNvSpPr txBox="1"/>
          <p:nvPr/>
        </p:nvSpPr>
        <p:spPr>
          <a:xfrm>
            <a:off x="5672667" y="4739807"/>
            <a:ext cx="1677062" cy="307777"/>
          </a:xfrm>
          <a:prstGeom prst="rect">
            <a:avLst/>
          </a:prstGeom>
          <a:noFill/>
        </p:spPr>
        <p:txBody>
          <a:bodyPr wrap="none" rtlCol="0">
            <a:spAutoFit/>
          </a:bodyPr>
          <a:lstStyle/>
          <a:p>
            <a:r>
              <a:rPr lang="en-JP" dirty="0"/>
              <a:t>Watch the meeting</a:t>
            </a:r>
          </a:p>
        </p:txBody>
      </p:sp>
    </p:spTree>
    <p:extLst>
      <p:ext uri="{BB962C8B-B14F-4D97-AF65-F5344CB8AC3E}">
        <p14:creationId xmlns:p14="http://schemas.microsoft.com/office/powerpoint/2010/main" val="1052149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18">
          <a:extLst>
            <a:ext uri="{FF2B5EF4-FFF2-40B4-BE49-F238E27FC236}">
              <a16:creationId xmlns:a16="http://schemas.microsoft.com/office/drawing/2014/main" id="{2F1CA506-DE18-EB77-DCB4-264E1AFDDD1D}"/>
            </a:ext>
          </a:extLst>
        </p:cNvPr>
        <p:cNvGrpSpPr/>
        <p:nvPr/>
      </p:nvGrpSpPr>
      <p:grpSpPr>
        <a:xfrm>
          <a:off x="0" y="0"/>
          <a:ext cx="0" cy="0"/>
          <a:chOff x="0" y="0"/>
          <a:chExt cx="0" cy="0"/>
        </a:xfrm>
      </p:grpSpPr>
      <p:sp>
        <p:nvSpPr>
          <p:cNvPr id="519" name="Google Shape;519;g2d89bd57624_0_14">
            <a:extLst>
              <a:ext uri="{FF2B5EF4-FFF2-40B4-BE49-F238E27FC236}">
                <a16:creationId xmlns:a16="http://schemas.microsoft.com/office/drawing/2014/main" id="{61911D2B-4C83-0543-EB92-25EC80DBB4BB}"/>
              </a:ext>
            </a:extLst>
          </p:cNvPr>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Updates To Our Existing Standards</a:t>
            </a:r>
            <a:endParaRPr dirty="0"/>
          </a:p>
        </p:txBody>
      </p:sp>
      <p:sp>
        <p:nvSpPr>
          <p:cNvPr id="520" name="Google Shape;520;g2d89bd57624_0_14">
            <a:extLst>
              <a:ext uri="{FF2B5EF4-FFF2-40B4-BE49-F238E27FC236}">
                <a16:creationId xmlns:a16="http://schemas.microsoft.com/office/drawing/2014/main" id="{E454BCCB-A48B-3660-237C-8926DAB7D130}"/>
              </a:ext>
            </a:extLst>
          </p:cNvPr>
          <p:cNvSpPr txBox="1">
            <a:spLocks noGrp="1"/>
          </p:cNvSpPr>
          <p:nvPr>
            <p:ph type="body" idx="1"/>
          </p:nvPr>
        </p:nvSpPr>
        <p:spPr>
          <a:prstGeom prst="rect">
            <a:avLst/>
          </a:prstGeom>
        </p:spPr>
        <p:txBody>
          <a:bodyPr spcFirstLastPara="1" wrap="square" lIns="91425" tIns="91425" rIns="91425" bIns="91425" anchor="t" anchorCtr="0">
            <a:normAutofit fontScale="92500"/>
          </a:bodyPr>
          <a:lstStyle/>
          <a:p>
            <a:pPr marL="342900">
              <a:buFont typeface="+mj-lt"/>
              <a:buAutoNum type="arabicPeriod"/>
            </a:pPr>
            <a:r>
              <a:rPr lang="en-US" dirty="0"/>
              <a:t>Suggestions for updates were collected over a 2-year period</a:t>
            </a:r>
          </a:p>
          <a:p>
            <a:pPr marL="342900">
              <a:buFont typeface="+mj-lt"/>
              <a:buAutoNum type="arabicPeriod"/>
            </a:pPr>
            <a:r>
              <a:rPr lang="en-US" dirty="0"/>
              <a:t>There was a 6-month public comment period</a:t>
            </a:r>
          </a:p>
          <a:p>
            <a:pPr marL="342900">
              <a:buFont typeface="+mj-lt"/>
              <a:buAutoNum type="arabicPeriod"/>
            </a:pPr>
            <a:r>
              <a:rPr lang="en-US" dirty="0"/>
              <a:t>There was a 3-month freeze period</a:t>
            </a:r>
          </a:p>
          <a:p>
            <a:pPr marL="285750" indent="-285750"/>
            <a:endParaRPr lang="en-US" dirty="0"/>
          </a:p>
          <a:p>
            <a:pPr marL="285750" indent="-285750"/>
            <a:r>
              <a:rPr lang="en-US" dirty="0"/>
              <a:t>The Steering Committee approved the suggestions on 2025-06-25. The updates will be released sometime in 2026, with the exact date to be determined.</a:t>
            </a:r>
          </a:p>
          <a:p>
            <a:pPr marL="285750" indent="-285750"/>
            <a:endParaRPr lang="en-US" dirty="0"/>
          </a:p>
          <a:p>
            <a:pPr marL="285750" indent="-285750"/>
            <a:r>
              <a:rPr lang="en-US" dirty="0"/>
              <a:t>The following 11 slides show the REDLINE changes. The primary change for both standards is adjusting the confirmation of conformance from 18 months to 12 months</a:t>
            </a:r>
            <a:endParaRPr dirty="0"/>
          </a:p>
        </p:txBody>
      </p:sp>
      <p:pic>
        <p:nvPicPr>
          <p:cNvPr id="2" name="Picture 1" descr="A person in a suit and tie&#10;&#10;AI-generated content may be incorrect.">
            <a:extLst>
              <a:ext uri="{FF2B5EF4-FFF2-40B4-BE49-F238E27FC236}">
                <a16:creationId xmlns:a16="http://schemas.microsoft.com/office/drawing/2014/main" id="{57E3730D-6E8D-5415-9ACE-69907C33DE13}"/>
              </a:ext>
            </a:extLst>
          </p:cNvPr>
          <p:cNvPicPr>
            <a:picLocks noChangeAspect="1"/>
          </p:cNvPicPr>
          <p:nvPr/>
        </p:nvPicPr>
        <p:blipFill>
          <a:blip r:embed="rId3"/>
          <a:stretch>
            <a:fillRect/>
          </a:stretch>
        </p:blipFill>
        <p:spPr>
          <a:xfrm>
            <a:off x="7931820" y="0"/>
            <a:ext cx="1212180" cy="1212180"/>
          </a:xfrm>
          <a:prstGeom prst="rect">
            <a:avLst/>
          </a:prstGeom>
        </p:spPr>
      </p:pic>
    </p:spTree>
    <p:extLst>
      <p:ext uri="{BB962C8B-B14F-4D97-AF65-F5344CB8AC3E}">
        <p14:creationId xmlns:p14="http://schemas.microsoft.com/office/powerpoint/2010/main" val="22243112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60645F-6CF5-5004-A8D1-8D329E796C03}"/>
              </a:ext>
            </a:extLst>
          </p:cNvPr>
          <p:cNvSpPr>
            <a:spLocks noGrp="1"/>
          </p:cNvSpPr>
          <p:nvPr>
            <p:ph type="body" idx="1"/>
          </p:nvPr>
        </p:nvSpPr>
        <p:spPr/>
        <p:txBody>
          <a:bodyPr/>
          <a:lstStyle/>
          <a:p>
            <a:r>
              <a:rPr lang="en-JP" dirty="0"/>
              <a:t>Next Six Slides: REDLINE Details for ISO/IEC 5230</a:t>
            </a:r>
          </a:p>
        </p:txBody>
      </p:sp>
      <p:pic>
        <p:nvPicPr>
          <p:cNvPr id="3" name="Picture 2" descr="A person in a suit and tie&#10;&#10;AI-generated content may be incorrect.">
            <a:extLst>
              <a:ext uri="{FF2B5EF4-FFF2-40B4-BE49-F238E27FC236}">
                <a16:creationId xmlns:a16="http://schemas.microsoft.com/office/drawing/2014/main" id="{075D7F7B-6D0C-9729-6D7B-D65D23BB0004}"/>
              </a:ext>
            </a:extLst>
          </p:cNvPr>
          <p:cNvPicPr>
            <a:picLocks noChangeAspect="1"/>
          </p:cNvPicPr>
          <p:nvPr/>
        </p:nvPicPr>
        <p:blipFill>
          <a:blip r:embed="rId2"/>
          <a:stretch>
            <a:fillRect/>
          </a:stretch>
        </p:blipFill>
        <p:spPr>
          <a:xfrm>
            <a:off x="7931820" y="0"/>
            <a:ext cx="1212180" cy="1212180"/>
          </a:xfrm>
          <a:prstGeom prst="rect">
            <a:avLst/>
          </a:prstGeom>
        </p:spPr>
      </p:pic>
    </p:spTree>
    <p:extLst>
      <p:ext uri="{BB962C8B-B14F-4D97-AF65-F5344CB8AC3E}">
        <p14:creationId xmlns:p14="http://schemas.microsoft.com/office/powerpoint/2010/main" val="1192072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85">
          <a:extLst>
            <a:ext uri="{FF2B5EF4-FFF2-40B4-BE49-F238E27FC236}">
              <a16:creationId xmlns:a16="http://schemas.microsoft.com/office/drawing/2014/main" id="{21EA7401-8AEC-2385-809F-54783B5BF21B}"/>
            </a:ext>
          </a:extLst>
        </p:cNvPr>
        <p:cNvGrpSpPr/>
        <p:nvPr/>
      </p:nvGrpSpPr>
      <p:grpSpPr>
        <a:xfrm>
          <a:off x="0" y="0"/>
          <a:ext cx="0" cy="0"/>
          <a:chOff x="0" y="0"/>
          <a:chExt cx="0" cy="0"/>
        </a:xfrm>
      </p:grpSpPr>
      <p:sp>
        <p:nvSpPr>
          <p:cNvPr id="586" name="Google Shape;586;p58">
            <a:extLst>
              <a:ext uri="{FF2B5EF4-FFF2-40B4-BE49-F238E27FC236}">
                <a16:creationId xmlns:a16="http://schemas.microsoft.com/office/drawing/2014/main" id="{7B44AD03-0BAE-B9A6-4590-D89B30820853}"/>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ts val="2667"/>
              <a:buNone/>
            </a:pPr>
            <a:r>
              <a:rPr lang="en-US" dirty="0">
                <a:solidFill>
                  <a:schemeClr val="tx1"/>
                </a:solidFill>
              </a:rPr>
              <a:t>Context: The Links To Relevant Documents</a:t>
            </a:r>
            <a:endParaRPr dirty="0">
              <a:solidFill>
                <a:schemeClr val="tx1"/>
              </a:solidFill>
            </a:endParaRPr>
          </a:p>
        </p:txBody>
      </p:sp>
      <p:sp>
        <p:nvSpPr>
          <p:cNvPr id="587" name="Google Shape;587;p58">
            <a:extLst>
              <a:ext uri="{FF2B5EF4-FFF2-40B4-BE49-F238E27FC236}">
                <a16:creationId xmlns:a16="http://schemas.microsoft.com/office/drawing/2014/main" id="{7E4FFC5D-7408-19D1-165A-237BE9A80F23}"/>
              </a:ext>
            </a:extLst>
          </p:cNvPr>
          <p:cNvSpPr txBox="1">
            <a:spLocks noGrp="1"/>
          </p:cNvSpPr>
          <p:nvPr>
            <p:ph type="body" idx="1"/>
          </p:nvPr>
        </p:nvSpPr>
        <p:spPr>
          <a:prstGeom prst="rect">
            <a:avLst/>
          </a:prstGeom>
          <a:noFill/>
          <a:ln>
            <a:noFill/>
          </a:ln>
        </p:spPr>
        <p:txBody>
          <a:bodyPr spcFirstLastPara="1" wrap="square" lIns="91425" tIns="91425" rIns="91425" bIns="91425" anchor="t" anchorCtr="0">
            <a:normAutofit/>
          </a:bodyPr>
          <a:lstStyle/>
          <a:p>
            <a:pPr marL="457200" lvl="0" indent="-325755" algn="l" rtl="0">
              <a:spcBef>
                <a:spcPts val="0"/>
              </a:spcBef>
              <a:spcAft>
                <a:spcPts val="0"/>
              </a:spcAft>
              <a:buSzPct val="100000"/>
              <a:buChar char="●"/>
            </a:pPr>
            <a:r>
              <a:rPr lang="en-US" dirty="0"/>
              <a:t>Current ISO standard:</a:t>
            </a:r>
            <a:endParaRPr dirty="0"/>
          </a:p>
          <a:p>
            <a:pPr marL="914400" lvl="1" indent="-304165" algn="l" rtl="0">
              <a:spcBef>
                <a:spcPts val="0"/>
              </a:spcBef>
              <a:spcAft>
                <a:spcPts val="0"/>
              </a:spcAft>
              <a:buSzPct val="100000"/>
              <a:buChar char="○"/>
            </a:pPr>
            <a:r>
              <a:rPr lang="en-US" u="sng" dirty="0">
                <a:solidFill>
                  <a:schemeClr val="hlink"/>
                </a:solidFill>
                <a:hlinkClick r:id="rId3"/>
              </a:rPr>
              <a:t>https://github.com/OpenChain-Project/License-Compliance-Specification/blob/master/ISO-5230-2020/en/ISO-5230-2020.md</a:t>
            </a:r>
            <a:r>
              <a:rPr lang="en-US" dirty="0"/>
              <a:t> </a:t>
            </a:r>
            <a:endParaRPr dirty="0"/>
          </a:p>
          <a:p>
            <a:pPr marL="457200" lvl="0" indent="-325755" algn="l" rtl="0">
              <a:spcBef>
                <a:spcPts val="0"/>
              </a:spcBef>
              <a:spcAft>
                <a:spcPts val="0"/>
              </a:spcAft>
              <a:buSzPct val="100000"/>
              <a:buChar char="●"/>
            </a:pPr>
            <a:r>
              <a:rPr lang="en-US" dirty="0"/>
              <a:t>Current Next Generation Draft (pre-public comments period):</a:t>
            </a:r>
            <a:endParaRPr dirty="0"/>
          </a:p>
          <a:p>
            <a:pPr marL="914400" lvl="1" indent="-325755" algn="l" rtl="0">
              <a:spcBef>
                <a:spcPts val="0"/>
              </a:spcBef>
              <a:spcAft>
                <a:spcPts val="0"/>
              </a:spcAft>
              <a:buSzPct val="128571"/>
              <a:buChar char="○"/>
            </a:pPr>
            <a:r>
              <a:rPr lang="en-US" u="sng" dirty="0">
                <a:solidFill>
                  <a:schemeClr val="hlink"/>
                </a:solidFill>
                <a:hlinkClick r:id="rId4"/>
              </a:rPr>
              <a:t>https://github.com/OpenChain-Project/License-Compliance-Specification/blob/master/3.0/en/openchain-license-compliance-3.0.md</a:t>
            </a:r>
            <a:r>
              <a:rPr lang="en-US" dirty="0"/>
              <a:t> </a:t>
            </a:r>
            <a:endParaRPr dirty="0"/>
          </a:p>
          <a:p>
            <a:pPr marL="457200" lvl="0" indent="-325755" algn="l" rtl="0">
              <a:spcBef>
                <a:spcPts val="0"/>
              </a:spcBef>
              <a:spcAft>
                <a:spcPts val="0"/>
              </a:spcAft>
              <a:buSzPct val="100000"/>
              <a:buChar char="●"/>
            </a:pPr>
            <a:r>
              <a:rPr lang="en-US" dirty="0"/>
              <a:t>All open issues have been closed by the Specification Work Group</a:t>
            </a:r>
            <a:endParaRPr dirty="0"/>
          </a:p>
          <a:p>
            <a:pPr marL="914400" lvl="1" indent="-304165" algn="l" rtl="0">
              <a:spcBef>
                <a:spcPts val="0"/>
              </a:spcBef>
              <a:spcAft>
                <a:spcPts val="0"/>
              </a:spcAft>
              <a:buSzPct val="100000"/>
              <a:buChar char="○"/>
            </a:pPr>
            <a:r>
              <a:rPr lang="en-US" u="sng" dirty="0">
                <a:solidFill>
                  <a:schemeClr val="hlink"/>
                </a:solidFill>
                <a:hlinkClick r:id="rId5"/>
              </a:rPr>
              <a:t>https://github.com/OpenChain-Project/License-Compliance-Specification/issues?q=is%3Aissue+is%3Aclosed</a:t>
            </a:r>
            <a:r>
              <a:rPr lang="en-US" dirty="0"/>
              <a:t> </a:t>
            </a:r>
            <a:endParaRPr dirty="0"/>
          </a:p>
        </p:txBody>
      </p:sp>
      <p:pic>
        <p:nvPicPr>
          <p:cNvPr id="3" name="Picture 2" descr="A person in a suit and tie&#10;&#10;AI-generated content may be incorrect.">
            <a:extLst>
              <a:ext uri="{FF2B5EF4-FFF2-40B4-BE49-F238E27FC236}">
                <a16:creationId xmlns:a16="http://schemas.microsoft.com/office/drawing/2014/main" id="{46CE23CD-E5A4-2A7D-9861-5D844E8AB475}"/>
              </a:ext>
            </a:extLst>
          </p:cNvPr>
          <p:cNvPicPr>
            <a:picLocks noChangeAspect="1"/>
          </p:cNvPicPr>
          <p:nvPr/>
        </p:nvPicPr>
        <p:blipFill>
          <a:blip r:embed="rId6"/>
          <a:stretch>
            <a:fillRect/>
          </a:stretch>
        </p:blipFill>
        <p:spPr>
          <a:xfrm>
            <a:off x="7931820" y="0"/>
            <a:ext cx="1212180" cy="1212180"/>
          </a:xfrm>
          <a:prstGeom prst="rect">
            <a:avLst/>
          </a:prstGeom>
        </p:spPr>
      </p:pic>
    </p:spTree>
    <p:extLst>
      <p:ext uri="{BB962C8B-B14F-4D97-AF65-F5344CB8AC3E}">
        <p14:creationId xmlns:p14="http://schemas.microsoft.com/office/powerpoint/2010/main" val="1918175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Anti-Trust Policy Notice</a:t>
            </a:r>
            <a:endParaRPr dirty="0"/>
          </a:p>
        </p:txBody>
      </p:sp>
      <p:sp>
        <p:nvSpPr>
          <p:cNvPr id="158" name="Google Shape;158;p25"/>
          <p:cNvSpPr txBox="1">
            <a:spLocks noGrp="1"/>
          </p:cNvSpPr>
          <p:nvPr>
            <p:ph type="body" idx="1"/>
          </p:nvPr>
        </p:nvSpPr>
        <p:spPr>
          <a:xfrm>
            <a:off x="280350" y="1266450"/>
            <a:ext cx="8520600" cy="3339000"/>
          </a:xfrm>
          <a:prstGeom prst="rect">
            <a:avLst/>
          </a:prstGeom>
        </p:spPr>
        <p:txBody>
          <a:bodyPr spcFirstLastPara="1" wrap="square" lIns="91425" tIns="91425" rIns="91425" bIns="91425" anchor="t" anchorCtr="0">
            <a:normAutofit fontScale="85000" lnSpcReduction="10000"/>
          </a:bodyPr>
          <a:lstStyle/>
          <a:p>
            <a:pPr marL="285750" indent="-285750">
              <a:spcAft>
                <a:spcPts val="1200"/>
              </a:spcAft>
            </a:pPr>
            <a:r>
              <a:rPr lang="en-US" dirty="0"/>
              <a:t>Linux Foundation meetings involve participation by industry competitors, and it is the intention of the Linux Foundation to conduct all of its activities in accordance with applicable antitrust and competition laws. It is therefore extremely important that attendees adhere to meeting agendas, and be aware of, and not participate in, any activities that are prohibited under applicable US state, federal or foreign antitrust and competition laws.</a:t>
            </a:r>
          </a:p>
          <a:p>
            <a:pPr marL="285750" indent="-285750">
              <a:spcAft>
                <a:spcPts val="1200"/>
              </a:spcAft>
            </a:pPr>
            <a:r>
              <a:rPr lang="en-US"/>
              <a:t>Examples </a:t>
            </a:r>
            <a:r>
              <a:rPr lang="en-US" dirty="0"/>
              <a:t>of types of actions that are prohibited at Linux Foundation meetings and in connection with Linux Foundation activities are described in the Linux Foundation Antitrust Policy available at http://</a:t>
            </a:r>
            <a:r>
              <a:rPr lang="en-US" dirty="0" err="1"/>
              <a:t>www.linuxfoundation.org</a:t>
            </a:r>
            <a:r>
              <a:rPr lang="en-US" dirty="0"/>
              <a:t>/antitrust-policy. If you have questions about these matters, please contact your company counsel, or if you are a member of the Linux Foundation, feel free to contact Andrew </a:t>
            </a:r>
            <a:r>
              <a:rPr lang="en-US" dirty="0" err="1"/>
              <a:t>Updegrove</a:t>
            </a:r>
            <a:r>
              <a:rPr lang="en-US" dirty="0"/>
              <a:t> of the firm of </a:t>
            </a:r>
            <a:r>
              <a:rPr lang="en-US" dirty="0" err="1"/>
              <a:t>Gesmer</a:t>
            </a:r>
            <a:r>
              <a:rPr lang="en-US" dirty="0"/>
              <a:t> </a:t>
            </a:r>
            <a:r>
              <a:rPr lang="en-US" dirty="0" err="1"/>
              <a:t>Updegrove</a:t>
            </a:r>
            <a:r>
              <a:rPr lang="en-US" dirty="0"/>
              <a:t> LLP, which provides legal counsel to the Linux Foundation.</a:t>
            </a:r>
          </a:p>
          <a:p>
            <a:pPr marL="0" lvl="0" indent="0" algn="l" rtl="0">
              <a:spcBef>
                <a:spcPts val="0"/>
              </a:spcBef>
              <a:spcAft>
                <a:spcPts val="1200"/>
              </a:spcAft>
              <a:buNone/>
            </a:pPr>
            <a:endParaRPr lang="en-US" dirty="0"/>
          </a:p>
          <a:p>
            <a:pPr marL="0" lvl="0" indent="0" algn="l" rtl="0">
              <a:spcBef>
                <a:spcPts val="0"/>
              </a:spcBef>
              <a:spcAft>
                <a:spcPts val="1200"/>
              </a:spcAft>
              <a:buNone/>
            </a:pPr>
            <a:endParaRPr dirty="0"/>
          </a:p>
        </p:txBody>
      </p:sp>
      <p:pic>
        <p:nvPicPr>
          <p:cNvPr id="2" name="Picture 1" descr="A person in a suit and tie&#10;&#10;AI-generated content may be incorrect.">
            <a:extLst>
              <a:ext uri="{FF2B5EF4-FFF2-40B4-BE49-F238E27FC236}">
                <a16:creationId xmlns:a16="http://schemas.microsoft.com/office/drawing/2014/main" id="{F59225C8-7CFE-29B3-D351-81FCFD85526A}"/>
              </a:ext>
            </a:extLst>
          </p:cNvPr>
          <p:cNvPicPr>
            <a:picLocks noChangeAspect="1"/>
          </p:cNvPicPr>
          <p:nvPr/>
        </p:nvPicPr>
        <p:blipFill>
          <a:blip r:embed="rId3"/>
          <a:stretch>
            <a:fillRect/>
          </a:stretch>
        </p:blipFill>
        <p:spPr>
          <a:xfrm>
            <a:off x="7931820" y="0"/>
            <a:ext cx="1212180" cy="1212180"/>
          </a:xfrm>
          <a:prstGeom prst="rect">
            <a:avLst/>
          </a:prstGeom>
        </p:spPr>
      </p:pic>
    </p:spTree>
    <p:extLst>
      <p:ext uri="{BB962C8B-B14F-4D97-AF65-F5344CB8AC3E}">
        <p14:creationId xmlns:p14="http://schemas.microsoft.com/office/powerpoint/2010/main" val="12260335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1">
          <a:extLst>
            <a:ext uri="{FF2B5EF4-FFF2-40B4-BE49-F238E27FC236}">
              <a16:creationId xmlns:a16="http://schemas.microsoft.com/office/drawing/2014/main" id="{6A45B41F-7A02-84F9-7E94-B6853A427FB4}"/>
            </a:ext>
          </a:extLst>
        </p:cNvPr>
        <p:cNvGrpSpPr/>
        <p:nvPr/>
      </p:nvGrpSpPr>
      <p:grpSpPr>
        <a:xfrm>
          <a:off x="0" y="0"/>
          <a:ext cx="0" cy="0"/>
          <a:chOff x="0" y="0"/>
          <a:chExt cx="0" cy="0"/>
        </a:xfrm>
      </p:grpSpPr>
      <p:sp>
        <p:nvSpPr>
          <p:cNvPr id="592" name="Google Shape;592;g2e7fc370c5f_0_55">
            <a:extLst>
              <a:ext uri="{FF2B5EF4-FFF2-40B4-BE49-F238E27FC236}">
                <a16:creationId xmlns:a16="http://schemas.microsoft.com/office/drawing/2014/main" id="{43B766C3-B9C7-27FD-0A3B-0F41140A302A}"/>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#1 for ISO/IEC 5230:2020</a:t>
            </a:r>
            <a:endParaRPr>
              <a:solidFill>
                <a:schemeClr val="tx1"/>
              </a:solidFill>
            </a:endParaRPr>
          </a:p>
        </p:txBody>
      </p:sp>
      <p:sp>
        <p:nvSpPr>
          <p:cNvPr id="593" name="Google Shape;593;g2e7fc370c5f_0_55">
            <a:extLst>
              <a:ext uri="{FF2B5EF4-FFF2-40B4-BE49-F238E27FC236}">
                <a16:creationId xmlns:a16="http://schemas.microsoft.com/office/drawing/2014/main" id="{31D839CB-2D62-A0B7-CC84-54F57F79F7C2}"/>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594" name="Google Shape;594;g2e7fc370c5f_0_55">
            <a:extLst>
              <a:ext uri="{FF2B5EF4-FFF2-40B4-BE49-F238E27FC236}">
                <a16:creationId xmlns:a16="http://schemas.microsoft.com/office/drawing/2014/main" id="{3A37DF55-4299-4061-BAF4-FC57A551723A}"/>
              </a:ext>
            </a:extLst>
          </p:cNvPr>
          <p:cNvPicPr preferRelativeResize="0"/>
          <p:nvPr/>
        </p:nvPicPr>
        <p:blipFill>
          <a:blip r:embed="rId3">
            <a:alphaModFix/>
          </a:blip>
          <a:stretch>
            <a:fillRect/>
          </a:stretch>
        </p:blipFill>
        <p:spPr>
          <a:xfrm>
            <a:off x="348424" y="1017800"/>
            <a:ext cx="3022426" cy="2829075"/>
          </a:xfrm>
          <a:prstGeom prst="rect">
            <a:avLst/>
          </a:prstGeom>
          <a:noFill/>
          <a:ln>
            <a:noFill/>
          </a:ln>
        </p:spPr>
      </p:pic>
      <p:pic>
        <p:nvPicPr>
          <p:cNvPr id="595" name="Google Shape;595;g2e7fc370c5f_0_55">
            <a:extLst>
              <a:ext uri="{FF2B5EF4-FFF2-40B4-BE49-F238E27FC236}">
                <a16:creationId xmlns:a16="http://schemas.microsoft.com/office/drawing/2014/main" id="{74CE0837-AFE7-2F5A-B601-91406D162C95}"/>
              </a:ext>
            </a:extLst>
          </p:cNvPr>
          <p:cNvPicPr preferRelativeResize="0"/>
          <p:nvPr/>
        </p:nvPicPr>
        <p:blipFill>
          <a:blip r:embed="rId4">
            <a:alphaModFix/>
          </a:blip>
          <a:stretch>
            <a:fillRect/>
          </a:stretch>
        </p:blipFill>
        <p:spPr>
          <a:xfrm>
            <a:off x="4389451" y="1684175"/>
            <a:ext cx="3284225" cy="3016785"/>
          </a:xfrm>
          <a:prstGeom prst="rect">
            <a:avLst/>
          </a:prstGeom>
          <a:noFill/>
          <a:ln>
            <a:noFill/>
          </a:ln>
        </p:spPr>
      </p:pic>
      <p:pic>
        <p:nvPicPr>
          <p:cNvPr id="4" name="Picture 3" descr="A person in a suit and tie&#10;&#10;AI-generated content may be incorrect.">
            <a:extLst>
              <a:ext uri="{FF2B5EF4-FFF2-40B4-BE49-F238E27FC236}">
                <a16:creationId xmlns:a16="http://schemas.microsoft.com/office/drawing/2014/main" id="{F16D0ABE-E174-775D-22B5-05B812987440}"/>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19051056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9">
          <a:extLst>
            <a:ext uri="{FF2B5EF4-FFF2-40B4-BE49-F238E27FC236}">
              <a16:creationId xmlns:a16="http://schemas.microsoft.com/office/drawing/2014/main" id="{D1DF4C2D-7227-ADAF-6775-76E02187AC7D}"/>
            </a:ext>
          </a:extLst>
        </p:cNvPr>
        <p:cNvGrpSpPr/>
        <p:nvPr/>
      </p:nvGrpSpPr>
      <p:grpSpPr>
        <a:xfrm>
          <a:off x="0" y="0"/>
          <a:ext cx="0" cy="0"/>
          <a:chOff x="0" y="0"/>
          <a:chExt cx="0" cy="0"/>
        </a:xfrm>
      </p:grpSpPr>
      <p:sp>
        <p:nvSpPr>
          <p:cNvPr id="600" name="Google Shape;600;g2e7fc370c5f_0_64">
            <a:extLst>
              <a:ext uri="{FF2B5EF4-FFF2-40B4-BE49-F238E27FC236}">
                <a16:creationId xmlns:a16="http://schemas.microsoft.com/office/drawing/2014/main" id="{1B93B24A-B73A-DD30-F419-A4F35DBFE3E3}"/>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#2 for ISO/IEC 5230:2020</a:t>
            </a:r>
            <a:endParaRPr>
              <a:solidFill>
                <a:schemeClr val="tx1"/>
              </a:solidFill>
            </a:endParaRPr>
          </a:p>
        </p:txBody>
      </p:sp>
      <p:sp>
        <p:nvSpPr>
          <p:cNvPr id="601" name="Google Shape;601;g2e7fc370c5f_0_64">
            <a:extLst>
              <a:ext uri="{FF2B5EF4-FFF2-40B4-BE49-F238E27FC236}">
                <a16:creationId xmlns:a16="http://schemas.microsoft.com/office/drawing/2014/main" id="{BC823C87-8782-A573-2FCE-B4A968C72088}"/>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602" name="Google Shape;602;g2e7fc370c5f_0_64">
            <a:extLst>
              <a:ext uri="{FF2B5EF4-FFF2-40B4-BE49-F238E27FC236}">
                <a16:creationId xmlns:a16="http://schemas.microsoft.com/office/drawing/2014/main" id="{E194D874-E05A-9ABE-57F6-D37077BAC503}"/>
              </a:ext>
            </a:extLst>
          </p:cNvPr>
          <p:cNvPicPr preferRelativeResize="0"/>
          <p:nvPr/>
        </p:nvPicPr>
        <p:blipFill>
          <a:blip r:embed="rId3">
            <a:alphaModFix/>
          </a:blip>
          <a:stretch>
            <a:fillRect/>
          </a:stretch>
        </p:blipFill>
        <p:spPr>
          <a:xfrm>
            <a:off x="311701" y="1744672"/>
            <a:ext cx="5922924" cy="644950"/>
          </a:xfrm>
          <a:prstGeom prst="rect">
            <a:avLst/>
          </a:prstGeom>
          <a:noFill/>
          <a:ln>
            <a:noFill/>
          </a:ln>
        </p:spPr>
      </p:pic>
      <p:pic>
        <p:nvPicPr>
          <p:cNvPr id="6" name="Picture 5" descr="A black background with white text&#10;&#10;AI-generated content may be incorrect.">
            <a:extLst>
              <a:ext uri="{FF2B5EF4-FFF2-40B4-BE49-F238E27FC236}">
                <a16:creationId xmlns:a16="http://schemas.microsoft.com/office/drawing/2014/main" id="{6D042063-6A25-CAFC-C7B7-E3C3757FA4F8}"/>
              </a:ext>
            </a:extLst>
          </p:cNvPr>
          <p:cNvPicPr>
            <a:picLocks noChangeAspect="1"/>
          </p:cNvPicPr>
          <p:nvPr/>
        </p:nvPicPr>
        <p:blipFill>
          <a:blip r:embed="rId4"/>
          <a:stretch>
            <a:fillRect/>
          </a:stretch>
        </p:blipFill>
        <p:spPr>
          <a:xfrm>
            <a:off x="3463651" y="3482264"/>
            <a:ext cx="5541948" cy="700356"/>
          </a:xfrm>
          <a:prstGeom prst="rect">
            <a:avLst/>
          </a:prstGeom>
        </p:spPr>
      </p:pic>
      <p:pic>
        <p:nvPicPr>
          <p:cNvPr id="2" name="Picture 1" descr="A person in a suit and tie&#10;&#10;AI-generated content may be incorrect.">
            <a:extLst>
              <a:ext uri="{FF2B5EF4-FFF2-40B4-BE49-F238E27FC236}">
                <a16:creationId xmlns:a16="http://schemas.microsoft.com/office/drawing/2014/main" id="{A3E7136F-5E1B-8E66-E1BC-CD9BF31DA4EF}"/>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22956109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1">
          <a:extLst>
            <a:ext uri="{FF2B5EF4-FFF2-40B4-BE49-F238E27FC236}">
              <a16:creationId xmlns:a16="http://schemas.microsoft.com/office/drawing/2014/main" id="{709AF15C-93EE-C2BF-5CE6-513BA1C4E5AA}"/>
            </a:ext>
          </a:extLst>
        </p:cNvPr>
        <p:cNvGrpSpPr/>
        <p:nvPr/>
      </p:nvGrpSpPr>
      <p:grpSpPr>
        <a:xfrm>
          <a:off x="0" y="0"/>
          <a:ext cx="0" cy="0"/>
          <a:chOff x="0" y="0"/>
          <a:chExt cx="0" cy="0"/>
        </a:xfrm>
      </p:grpSpPr>
      <p:sp>
        <p:nvSpPr>
          <p:cNvPr id="612" name="Google Shape;612;g2e7fc370c5f_0_73">
            <a:extLst>
              <a:ext uri="{FF2B5EF4-FFF2-40B4-BE49-F238E27FC236}">
                <a16:creationId xmlns:a16="http://schemas.microsoft.com/office/drawing/2014/main" id="{941E7C44-B971-9B34-ABD2-6C5FF3D974B3}"/>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#3 for ISO/IEC 5230:2020</a:t>
            </a:r>
            <a:endParaRPr sz="2400">
              <a:solidFill>
                <a:schemeClr val="tx1"/>
              </a:solidFill>
            </a:endParaRPr>
          </a:p>
        </p:txBody>
      </p:sp>
      <p:sp>
        <p:nvSpPr>
          <p:cNvPr id="613" name="Google Shape;613;g2e7fc370c5f_0_73">
            <a:extLst>
              <a:ext uri="{FF2B5EF4-FFF2-40B4-BE49-F238E27FC236}">
                <a16:creationId xmlns:a16="http://schemas.microsoft.com/office/drawing/2014/main" id="{7D304562-5B39-B2C5-35C3-8207D33897A6}"/>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614" name="Google Shape;614;g2e7fc370c5f_0_73">
            <a:extLst>
              <a:ext uri="{FF2B5EF4-FFF2-40B4-BE49-F238E27FC236}">
                <a16:creationId xmlns:a16="http://schemas.microsoft.com/office/drawing/2014/main" id="{8C1F9152-00AA-3F05-01D3-33343E5F1AA0}"/>
              </a:ext>
            </a:extLst>
          </p:cNvPr>
          <p:cNvPicPr preferRelativeResize="0"/>
          <p:nvPr/>
        </p:nvPicPr>
        <p:blipFill>
          <a:blip r:embed="rId3">
            <a:alphaModFix/>
          </a:blip>
          <a:stretch>
            <a:fillRect/>
          </a:stretch>
        </p:blipFill>
        <p:spPr>
          <a:xfrm>
            <a:off x="199426" y="1712599"/>
            <a:ext cx="6056724" cy="739350"/>
          </a:xfrm>
          <a:prstGeom prst="rect">
            <a:avLst/>
          </a:prstGeom>
          <a:noFill/>
          <a:ln>
            <a:noFill/>
          </a:ln>
        </p:spPr>
      </p:pic>
      <p:pic>
        <p:nvPicPr>
          <p:cNvPr id="615" name="Google Shape;615;g2e7fc370c5f_0_73">
            <a:extLst>
              <a:ext uri="{FF2B5EF4-FFF2-40B4-BE49-F238E27FC236}">
                <a16:creationId xmlns:a16="http://schemas.microsoft.com/office/drawing/2014/main" id="{18722B49-A643-8F3D-9DFD-2DAE2EBE09F8}"/>
              </a:ext>
            </a:extLst>
          </p:cNvPr>
          <p:cNvPicPr preferRelativeResize="0"/>
          <p:nvPr/>
        </p:nvPicPr>
        <p:blipFill>
          <a:blip r:embed="rId4">
            <a:alphaModFix/>
          </a:blip>
          <a:stretch>
            <a:fillRect/>
          </a:stretch>
        </p:blipFill>
        <p:spPr>
          <a:xfrm>
            <a:off x="2892175" y="3316625"/>
            <a:ext cx="6178601" cy="1004625"/>
          </a:xfrm>
          <a:prstGeom prst="rect">
            <a:avLst/>
          </a:prstGeom>
          <a:noFill/>
          <a:ln>
            <a:noFill/>
          </a:ln>
        </p:spPr>
      </p:pic>
      <p:pic>
        <p:nvPicPr>
          <p:cNvPr id="4" name="Picture 3" descr="A person in a suit and tie&#10;&#10;AI-generated content may be incorrect.">
            <a:extLst>
              <a:ext uri="{FF2B5EF4-FFF2-40B4-BE49-F238E27FC236}">
                <a16:creationId xmlns:a16="http://schemas.microsoft.com/office/drawing/2014/main" id="{AEB87682-6A9A-E9F5-F6AD-A0416C07A899}"/>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34843098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19">
          <a:extLst>
            <a:ext uri="{FF2B5EF4-FFF2-40B4-BE49-F238E27FC236}">
              <a16:creationId xmlns:a16="http://schemas.microsoft.com/office/drawing/2014/main" id="{3102AE38-60EE-8C89-CFCC-03E2BFF09035}"/>
            </a:ext>
          </a:extLst>
        </p:cNvPr>
        <p:cNvGrpSpPr/>
        <p:nvPr/>
      </p:nvGrpSpPr>
      <p:grpSpPr>
        <a:xfrm>
          <a:off x="0" y="0"/>
          <a:ext cx="0" cy="0"/>
          <a:chOff x="0" y="0"/>
          <a:chExt cx="0" cy="0"/>
        </a:xfrm>
      </p:grpSpPr>
      <p:sp>
        <p:nvSpPr>
          <p:cNvPr id="620" name="Google Shape;620;g2e7fc370c5f_0_82">
            <a:extLst>
              <a:ext uri="{FF2B5EF4-FFF2-40B4-BE49-F238E27FC236}">
                <a16:creationId xmlns:a16="http://schemas.microsoft.com/office/drawing/2014/main" id="{C2436FED-46B0-52C7-1035-944169A08143}"/>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#4 ISO/IEC 5230:2020</a:t>
            </a:r>
            <a:endParaRPr sz="2400">
              <a:solidFill>
                <a:schemeClr val="tx1"/>
              </a:solidFill>
            </a:endParaRPr>
          </a:p>
        </p:txBody>
      </p:sp>
      <p:pic>
        <p:nvPicPr>
          <p:cNvPr id="621" name="Google Shape;621;g2e7fc370c5f_0_82">
            <a:extLst>
              <a:ext uri="{FF2B5EF4-FFF2-40B4-BE49-F238E27FC236}">
                <a16:creationId xmlns:a16="http://schemas.microsoft.com/office/drawing/2014/main" id="{E7735D63-5AAF-4B9E-C57C-95C373C5109E}"/>
              </a:ext>
            </a:extLst>
          </p:cNvPr>
          <p:cNvPicPr preferRelativeResize="0"/>
          <p:nvPr/>
        </p:nvPicPr>
        <p:blipFill>
          <a:blip r:embed="rId3">
            <a:alphaModFix/>
          </a:blip>
          <a:stretch>
            <a:fillRect/>
          </a:stretch>
        </p:blipFill>
        <p:spPr>
          <a:xfrm>
            <a:off x="358954" y="960975"/>
            <a:ext cx="4711547" cy="1927869"/>
          </a:xfrm>
          <a:prstGeom prst="rect">
            <a:avLst/>
          </a:prstGeom>
          <a:noFill/>
          <a:ln>
            <a:noFill/>
          </a:ln>
        </p:spPr>
      </p:pic>
      <p:pic>
        <p:nvPicPr>
          <p:cNvPr id="622" name="Google Shape;622;g2e7fc370c5f_0_82">
            <a:extLst>
              <a:ext uri="{FF2B5EF4-FFF2-40B4-BE49-F238E27FC236}">
                <a16:creationId xmlns:a16="http://schemas.microsoft.com/office/drawing/2014/main" id="{5C25DA3B-F3D6-8AAA-D7B6-3B5C45FECBD8}"/>
              </a:ext>
            </a:extLst>
          </p:cNvPr>
          <p:cNvPicPr preferRelativeResize="0"/>
          <p:nvPr/>
        </p:nvPicPr>
        <p:blipFill>
          <a:blip r:embed="rId4">
            <a:alphaModFix/>
          </a:blip>
          <a:stretch>
            <a:fillRect/>
          </a:stretch>
        </p:blipFill>
        <p:spPr>
          <a:xfrm>
            <a:off x="4225804" y="3087744"/>
            <a:ext cx="4496968" cy="1949857"/>
          </a:xfrm>
          <a:prstGeom prst="rect">
            <a:avLst/>
          </a:prstGeom>
          <a:noFill/>
          <a:ln>
            <a:noFill/>
          </a:ln>
        </p:spPr>
      </p:pic>
      <p:sp>
        <p:nvSpPr>
          <p:cNvPr id="623" name="Google Shape;623;g2e7fc370c5f_0_82">
            <a:extLst>
              <a:ext uri="{FF2B5EF4-FFF2-40B4-BE49-F238E27FC236}">
                <a16:creationId xmlns:a16="http://schemas.microsoft.com/office/drawing/2014/main" id="{74335AC0-E1B1-5978-410E-1A8E4EFB400E}"/>
              </a:ext>
            </a:extLst>
          </p:cNvPr>
          <p:cNvSpPr/>
          <p:nvPr/>
        </p:nvSpPr>
        <p:spPr>
          <a:xfrm rot="-3152168">
            <a:off x="3864686" y="286244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4" name="Picture 3" descr="A person in a suit and tie&#10;&#10;AI-generated content may be incorrect.">
            <a:extLst>
              <a:ext uri="{FF2B5EF4-FFF2-40B4-BE49-F238E27FC236}">
                <a16:creationId xmlns:a16="http://schemas.microsoft.com/office/drawing/2014/main" id="{41088CA2-0383-BD01-2011-E88828710724}"/>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34781407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27">
          <a:extLst>
            <a:ext uri="{FF2B5EF4-FFF2-40B4-BE49-F238E27FC236}">
              <a16:creationId xmlns:a16="http://schemas.microsoft.com/office/drawing/2014/main" id="{3F77901D-08C5-3AFF-6931-863C53BDEB68}"/>
            </a:ext>
          </a:extLst>
        </p:cNvPr>
        <p:cNvGrpSpPr/>
        <p:nvPr/>
      </p:nvGrpSpPr>
      <p:grpSpPr>
        <a:xfrm>
          <a:off x="0" y="0"/>
          <a:ext cx="0" cy="0"/>
          <a:chOff x="0" y="0"/>
          <a:chExt cx="0" cy="0"/>
        </a:xfrm>
      </p:grpSpPr>
      <p:sp>
        <p:nvSpPr>
          <p:cNvPr id="628" name="Google Shape;628;g2e7fc370c5f_0_91">
            <a:extLst>
              <a:ext uri="{FF2B5EF4-FFF2-40B4-BE49-F238E27FC236}">
                <a16:creationId xmlns:a16="http://schemas.microsoft.com/office/drawing/2014/main" id="{3B9BB048-C571-E0C3-A47F-B26D522A206A}"/>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#5 for ISO/IEC 5230:2020</a:t>
            </a:r>
            <a:endParaRPr sz="2400">
              <a:solidFill>
                <a:schemeClr val="tx1"/>
              </a:solidFill>
            </a:endParaRPr>
          </a:p>
        </p:txBody>
      </p:sp>
      <p:sp>
        <p:nvSpPr>
          <p:cNvPr id="629" name="Google Shape;629;g2e7fc370c5f_0_91">
            <a:extLst>
              <a:ext uri="{FF2B5EF4-FFF2-40B4-BE49-F238E27FC236}">
                <a16:creationId xmlns:a16="http://schemas.microsoft.com/office/drawing/2014/main" id="{7A41BEEB-6C43-D55C-A917-3197117976C7}"/>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630" name="Google Shape;630;g2e7fc370c5f_0_91">
            <a:extLst>
              <a:ext uri="{FF2B5EF4-FFF2-40B4-BE49-F238E27FC236}">
                <a16:creationId xmlns:a16="http://schemas.microsoft.com/office/drawing/2014/main" id="{2BB2E719-D191-2313-BFF2-597B370AC492}"/>
              </a:ext>
            </a:extLst>
          </p:cNvPr>
          <p:cNvPicPr preferRelativeResize="0"/>
          <p:nvPr/>
        </p:nvPicPr>
        <p:blipFill>
          <a:blip r:embed="rId3">
            <a:alphaModFix/>
          </a:blip>
          <a:stretch>
            <a:fillRect/>
          </a:stretch>
        </p:blipFill>
        <p:spPr>
          <a:xfrm>
            <a:off x="276400" y="1591824"/>
            <a:ext cx="6201876" cy="754025"/>
          </a:xfrm>
          <a:prstGeom prst="rect">
            <a:avLst/>
          </a:prstGeom>
          <a:noFill/>
          <a:ln>
            <a:noFill/>
          </a:ln>
        </p:spPr>
      </p:pic>
      <p:pic>
        <p:nvPicPr>
          <p:cNvPr id="631" name="Google Shape;631;g2e7fc370c5f_0_91">
            <a:extLst>
              <a:ext uri="{FF2B5EF4-FFF2-40B4-BE49-F238E27FC236}">
                <a16:creationId xmlns:a16="http://schemas.microsoft.com/office/drawing/2014/main" id="{C7C6F563-E2A9-2A2B-A9CB-6CD4AB61ABFA}"/>
              </a:ext>
            </a:extLst>
          </p:cNvPr>
          <p:cNvPicPr preferRelativeResize="0"/>
          <p:nvPr/>
        </p:nvPicPr>
        <p:blipFill>
          <a:blip r:embed="rId4">
            <a:alphaModFix/>
          </a:blip>
          <a:stretch>
            <a:fillRect/>
          </a:stretch>
        </p:blipFill>
        <p:spPr>
          <a:xfrm>
            <a:off x="2707000" y="3526059"/>
            <a:ext cx="6201876" cy="608666"/>
          </a:xfrm>
          <a:prstGeom prst="rect">
            <a:avLst/>
          </a:prstGeom>
          <a:noFill/>
          <a:ln>
            <a:noFill/>
          </a:ln>
        </p:spPr>
      </p:pic>
      <p:pic>
        <p:nvPicPr>
          <p:cNvPr id="4" name="Picture 3" descr="A person in a suit and tie&#10;&#10;AI-generated content may be incorrect.">
            <a:extLst>
              <a:ext uri="{FF2B5EF4-FFF2-40B4-BE49-F238E27FC236}">
                <a16:creationId xmlns:a16="http://schemas.microsoft.com/office/drawing/2014/main" id="{9849D91C-6B66-13A5-03D6-DD40E139AAD9}"/>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1154599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785FD9-DB3D-72D2-106D-BF822D54EABC}"/>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1D386BAF-C26F-9875-670A-8EB027FA7EB1}"/>
              </a:ext>
            </a:extLst>
          </p:cNvPr>
          <p:cNvSpPr>
            <a:spLocks noGrp="1"/>
          </p:cNvSpPr>
          <p:nvPr>
            <p:ph type="body" idx="1"/>
          </p:nvPr>
        </p:nvSpPr>
        <p:spPr/>
        <p:txBody>
          <a:bodyPr/>
          <a:lstStyle/>
          <a:p>
            <a:r>
              <a:rPr lang="en-JP" dirty="0"/>
              <a:t>Next Five Slides: REDLINE Details for ISO/IEC 18974</a:t>
            </a:r>
          </a:p>
        </p:txBody>
      </p:sp>
      <p:pic>
        <p:nvPicPr>
          <p:cNvPr id="3" name="Picture 2" descr="A person in a suit and tie&#10;&#10;AI-generated content may be incorrect.">
            <a:extLst>
              <a:ext uri="{FF2B5EF4-FFF2-40B4-BE49-F238E27FC236}">
                <a16:creationId xmlns:a16="http://schemas.microsoft.com/office/drawing/2014/main" id="{04C442C6-60FA-BFC5-0A3A-75A6FC54989F}"/>
              </a:ext>
            </a:extLst>
          </p:cNvPr>
          <p:cNvPicPr>
            <a:picLocks noChangeAspect="1"/>
          </p:cNvPicPr>
          <p:nvPr/>
        </p:nvPicPr>
        <p:blipFill>
          <a:blip r:embed="rId2"/>
          <a:stretch>
            <a:fillRect/>
          </a:stretch>
        </p:blipFill>
        <p:spPr>
          <a:xfrm>
            <a:off x="7931820" y="0"/>
            <a:ext cx="1212180" cy="1212180"/>
          </a:xfrm>
          <a:prstGeom prst="rect">
            <a:avLst/>
          </a:prstGeom>
        </p:spPr>
      </p:pic>
    </p:spTree>
    <p:extLst>
      <p:ext uri="{BB962C8B-B14F-4D97-AF65-F5344CB8AC3E}">
        <p14:creationId xmlns:p14="http://schemas.microsoft.com/office/powerpoint/2010/main" val="2346152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35">
          <a:extLst>
            <a:ext uri="{FF2B5EF4-FFF2-40B4-BE49-F238E27FC236}">
              <a16:creationId xmlns:a16="http://schemas.microsoft.com/office/drawing/2014/main" id="{4A6A0A08-55E6-FCC5-F4FD-4C37E4CEE3B8}"/>
            </a:ext>
          </a:extLst>
        </p:cNvPr>
        <p:cNvGrpSpPr/>
        <p:nvPr/>
      </p:nvGrpSpPr>
      <p:grpSpPr>
        <a:xfrm>
          <a:off x="0" y="0"/>
          <a:ext cx="0" cy="0"/>
          <a:chOff x="0" y="0"/>
          <a:chExt cx="0" cy="0"/>
        </a:xfrm>
      </p:grpSpPr>
      <p:sp>
        <p:nvSpPr>
          <p:cNvPr id="636" name="Google Shape;636;p59">
            <a:extLst>
              <a:ext uri="{FF2B5EF4-FFF2-40B4-BE49-F238E27FC236}">
                <a16:creationId xmlns:a16="http://schemas.microsoft.com/office/drawing/2014/main" id="{89414A43-DBAF-728D-B30F-7D62F537CD30}"/>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lvl="0">
              <a:buSzPts val="2667"/>
            </a:pPr>
            <a:r>
              <a:rPr lang="en-US" sz="2400" dirty="0">
                <a:solidFill>
                  <a:schemeClr val="tx1"/>
                </a:solidFill>
              </a:rPr>
              <a:t>Context: The Links To Relevant Documents</a:t>
            </a:r>
            <a:endParaRPr dirty="0">
              <a:solidFill>
                <a:schemeClr val="tx1"/>
              </a:solidFill>
            </a:endParaRPr>
          </a:p>
        </p:txBody>
      </p:sp>
      <p:sp>
        <p:nvSpPr>
          <p:cNvPr id="637" name="Google Shape;637;p59">
            <a:extLst>
              <a:ext uri="{FF2B5EF4-FFF2-40B4-BE49-F238E27FC236}">
                <a16:creationId xmlns:a16="http://schemas.microsoft.com/office/drawing/2014/main" id="{C567731F-EC0A-BB2D-5FA5-1DADC8DB398A}"/>
              </a:ext>
            </a:extLst>
          </p:cNvPr>
          <p:cNvSpPr txBox="1">
            <a:spLocks noGrp="1"/>
          </p:cNvSpPr>
          <p:nvPr>
            <p:ph type="body" idx="1"/>
          </p:nvPr>
        </p:nvSpPr>
        <p:spPr>
          <a:prstGeom prst="rect">
            <a:avLst/>
          </a:prstGeom>
          <a:noFill/>
          <a:ln>
            <a:noFill/>
          </a:ln>
        </p:spPr>
        <p:txBody>
          <a:bodyPr spcFirstLastPara="1" wrap="square" lIns="91425" tIns="91425" rIns="91425" bIns="91425" anchor="t" anchorCtr="0">
            <a:normAutofit/>
          </a:bodyPr>
          <a:lstStyle/>
          <a:p>
            <a:pPr marL="457200" lvl="0" indent="-325755" algn="l" rtl="0">
              <a:lnSpc>
                <a:spcPct val="115000"/>
              </a:lnSpc>
              <a:spcBef>
                <a:spcPts val="0"/>
              </a:spcBef>
              <a:spcAft>
                <a:spcPts val="0"/>
              </a:spcAft>
              <a:buSzPct val="100000"/>
              <a:buChar char="●"/>
            </a:pPr>
            <a:r>
              <a:rPr lang="en-US" dirty="0"/>
              <a:t>Current ISO standard:</a:t>
            </a:r>
            <a:endParaRPr dirty="0"/>
          </a:p>
          <a:p>
            <a:pPr marL="914400" lvl="1" indent="-304165" algn="l" rtl="0">
              <a:lnSpc>
                <a:spcPct val="115000"/>
              </a:lnSpc>
              <a:spcBef>
                <a:spcPts val="0"/>
              </a:spcBef>
              <a:spcAft>
                <a:spcPts val="0"/>
              </a:spcAft>
              <a:buSzPct val="100000"/>
              <a:buChar char="○"/>
            </a:pPr>
            <a:r>
              <a:rPr lang="en-US" u="sng" dirty="0">
                <a:solidFill>
                  <a:schemeClr val="hlink"/>
                </a:solidFill>
                <a:hlinkClick r:id="rId3"/>
              </a:rPr>
              <a:t>https://github.com/OpenChain-Project/Security-Assurance-Specification/blob/main/Security-Assurance-Specification/ISO-18974/en/ISO-18974.md</a:t>
            </a:r>
            <a:r>
              <a:rPr lang="en-US" dirty="0"/>
              <a:t> </a:t>
            </a:r>
            <a:endParaRPr dirty="0"/>
          </a:p>
          <a:p>
            <a:pPr marL="457200" lvl="0" indent="-325755" algn="l" rtl="0">
              <a:lnSpc>
                <a:spcPct val="115000"/>
              </a:lnSpc>
              <a:spcBef>
                <a:spcPts val="0"/>
              </a:spcBef>
              <a:spcAft>
                <a:spcPts val="0"/>
              </a:spcAft>
              <a:buSzPct val="100000"/>
              <a:buChar char="●"/>
            </a:pPr>
            <a:r>
              <a:rPr lang="en-US" dirty="0"/>
              <a:t>Current Next Generation Draft (pre-public comments period):</a:t>
            </a:r>
            <a:endParaRPr dirty="0"/>
          </a:p>
          <a:p>
            <a:pPr marL="914400" lvl="1" indent="-325755" algn="l" rtl="0">
              <a:lnSpc>
                <a:spcPct val="115000"/>
              </a:lnSpc>
              <a:spcBef>
                <a:spcPts val="0"/>
              </a:spcBef>
              <a:spcAft>
                <a:spcPts val="0"/>
              </a:spcAft>
              <a:buSzPct val="128571"/>
              <a:buChar char="○"/>
            </a:pPr>
            <a:r>
              <a:rPr lang="en-US" u="sng" dirty="0">
                <a:solidFill>
                  <a:schemeClr val="hlink"/>
                </a:solidFill>
                <a:hlinkClick r:id="rId4"/>
              </a:rPr>
              <a:t>https://github.com/OpenChain-Project/Security-Assurance-Specification/blob/main/Security-Assurance-Specification/2.0/en/openchain-security-specification-2.0.md</a:t>
            </a:r>
            <a:r>
              <a:rPr lang="en-US" dirty="0"/>
              <a:t> </a:t>
            </a:r>
            <a:endParaRPr dirty="0"/>
          </a:p>
          <a:p>
            <a:pPr marL="457200" lvl="0" indent="-325755" algn="l" rtl="0">
              <a:spcBef>
                <a:spcPts val="0"/>
              </a:spcBef>
              <a:spcAft>
                <a:spcPts val="0"/>
              </a:spcAft>
              <a:buSzPct val="100000"/>
              <a:buChar char="●"/>
            </a:pPr>
            <a:r>
              <a:rPr lang="en-US" dirty="0"/>
              <a:t>All open issues have been closed by the Specification Work Group</a:t>
            </a:r>
            <a:endParaRPr dirty="0"/>
          </a:p>
          <a:p>
            <a:pPr marL="914400" lvl="1" indent="-304165" algn="l" rtl="0">
              <a:spcBef>
                <a:spcPts val="0"/>
              </a:spcBef>
              <a:spcAft>
                <a:spcPts val="0"/>
              </a:spcAft>
              <a:buSzPct val="100000"/>
              <a:buChar char="○"/>
            </a:pPr>
            <a:r>
              <a:rPr lang="en-US" u="sng" dirty="0">
                <a:solidFill>
                  <a:schemeClr val="hlink"/>
                </a:solidFill>
                <a:hlinkClick r:id="rId5"/>
              </a:rPr>
              <a:t>https://github.com/OpenChain-Project/Security-Assurance-Specification/issues?q=is%3Aissue+is%3Aclosed</a:t>
            </a:r>
            <a:endParaRPr lang="en-US" dirty="0"/>
          </a:p>
        </p:txBody>
      </p:sp>
      <p:pic>
        <p:nvPicPr>
          <p:cNvPr id="3" name="Picture 2" descr="A person in a suit and tie&#10;&#10;AI-generated content may be incorrect.">
            <a:extLst>
              <a:ext uri="{FF2B5EF4-FFF2-40B4-BE49-F238E27FC236}">
                <a16:creationId xmlns:a16="http://schemas.microsoft.com/office/drawing/2014/main" id="{5A9D2C5B-2EB1-ADA5-7555-587074A05F51}"/>
              </a:ext>
            </a:extLst>
          </p:cNvPr>
          <p:cNvPicPr>
            <a:picLocks noChangeAspect="1"/>
          </p:cNvPicPr>
          <p:nvPr/>
        </p:nvPicPr>
        <p:blipFill>
          <a:blip r:embed="rId6"/>
          <a:stretch>
            <a:fillRect/>
          </a:stretch>
        </p:blipFill>
        <p:spPr>
          <a:xfrm>
            <a:off x="7931820" y="0"/>
            <a:ext cx="1212180" cy="1212180"/>
          </a:xfrm>
          <a:prstGeom prst="rect">
            <a:avLst/>
          </a:prstGeom>
        </p:spPr>
      </p:pic>
    </p:spTree>
    <p:extLst>
      <p:ext uri="{BB962C8B-B14F-4D97-AF65-F5344CB8AC3E}">
        <p14:creationId xmlns:p14="http://schemas.microsoft.com/office/powerpoint/2010/main" val="5189840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41">
          <a:extLst>
            <a:ext uri="{FF2B5EF4-FFF2-40B4-BE49-F238E27FC236}">
              <a16:creationId xmlns:a16="http://schemas.microsoft.com/office/drawing/2014/main" id="{BA4A318C-1123-87B3-358F-E161950C4E38}"/>
            </a:ext>
          </a:extLst>
        </p:cNvPr>
        <p:cNvGrpSpPr/>
        <p:nvPr/>
      </p:nvGrpSpPr>
      <p:grpSpPr>
        <a:xfrm>
          <a:off x="0" y="0"/>
          <a:ext cx="0" cy="0"/>
          <a:chOff x="0" y="0"/>
          <a:chExt cx="0" cy="0"/>
        </a:xfrm>
      </p:grpSpPr>
      <p:sp>
        <p:nvSpPr>
          <p:cNvPr id="642" name="Google Shape;642;g2e7fc370c5f_0_6">
            <a:extLst>
              <a:ext uri="{FF2B5EF4-FFF2-40B4-BE49-F238E27FC236}">
                <a16:creationId xmlns:a16="http://schemas.microsoft.com/office/drawing/2014/main" id="{C355CE8C-C510-4C88-E986-E43CBA4A0E4C}"/>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#1 for ISO/IEC 18974:2023</a:t>
            </a:r>
            <a:endParaRPr>
              <a:solidFill>
                <a:schemeClr val="tx1"/>
              </a:solidFill>
            </a:endParaRPr>
          </a:p>
        </p:txBody>
      </p:sp>
      <p:pic>
        <p:nvPicPr>
          <p:cNvPr id="643" name="Google Shape;643;g2e7fc370c5f_0_6">
            <a:extLst>
              <a:ext uri="{FF2B5EF4-FFF2-40B4-BE49-F238E27FC236}">
                <a16:creationId xmlns:a16="http://schemas.microsoft.com/office/drawing/2014/main" id="{36775F56-D22E-560A-A1F7-865EF18E9545}"/>
              </a:ext>
            </a:extLst>
          </p:cNvPr>
          <p:cNvPicPr preferRelativeResize="0"/>
          <p:nvPr/>
        </p:nvPicPr>
        <p:blipFill>
          <a:blip r:embed="rId3">
            <a:alphaModFix/>
          </a:blip>
          <a:stretch>
            <a:fillRect/>
          </a:stretch>
        </p:blipFill>
        <p:spPr>
          <a:xfrm>
            <a:off x="4004226" y="2982322"/>
            <a:ext cx="4796723" cy="1623126"/>
          </a:xfrm>
          <a:prstGeom prst="rect">
            <a:avLst/>
          </a:prstGeom>
          <a:noFill/>
          <a:ln>
            <a:noFill/>
          </a:ln>
        </p:spPr>
      </p:pic>
      <p:pic>
        <p:nvPicPr>
          <p:cNvPr id="644" name="Google Shape;644;g2e7fc370c5f_0_6">
            <a:extLst>
              <a:ext uri="{FF2B5EF4-FFF2-40B4-BE49-F238E27FC236}">
                <a16:creationId xmlns:a16="http://schemas.microsoft.com/office/drawing/2014/main" id="{FEC71454-2FF1-7F03-0FF0-489ED9C8992A}"/>
              </a:ext>
            </a:extLst>
          </p:cNvPr>
          <p:cNvPicPr preferRelativeResize="0"/>
          <p:nvPr/>
        </p:nvPicPr>
        <p:blipFill>
          <a:blip r:embed="rId4">
            <a:alphaModFix/>
          </a:blip>
          <a:stretch>
            <a:fillRect/>
          </a:stretch>
        </p:blipFill>
        <p:spPr>
          <a:xfrm>
            <a:off x="311700" y="1266450"/>
            <a:ext cx="4407526" cy="1657150"/>
          </a:xfrm>
          <a:prstGeom prst="rect">
            <a:avLst/>
          </a:prstGeom>
          <a:noFill/>
          <a:ln>
            <a:noFill/>
          </a:ln>
        </p:spPr>
      </p:pic>
      <p:sp>
        <p:nvSpPr>
          <p:cNvPr id="645" name="Google Shape;645;g2e7fc370c5f_0_6">
            <a:extLst>
              <a:ext uri="{FF2B5EF4-FFF2-40B4-BE49-F238E27FC236}">
                <a16:creationId xmlns:a16="http://schemas.microsoft.com/office/drawing/2014/main" id="{BCC974C1-4412-4303-1D74-BB0419EC0CD1}"/>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4" name="Picture 3" descr="A person in a suit and tie&#10;&#10;AI-generated content may be incorrect.">
            <a:extLst>
              <a:ext uri="{FF2B5EF4-FFF2-40B4-BE49-F238E27FC236}">
                <a16:creationId xmlns:a16="http://schemas.microsoft.com/office/drawing/2014/main" id="{D3B89B8A-0969-4CA5-2887-809E3004A4A9}"/>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18782451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49">
          <a:extLst>
            <a:ext uri="{FF2B5EF4-FFF2-40B4-BE49-F238E27FC236}">
              <a16:creationId xmlns:a16="http://schemas.microsoft.com/office/drawing/2014/main" id="{9D49C623-43E3-0CDF-26AC-BB7851C20BD7}"/>
            </a:ext>
          </a:extLst>
        </p:cNvPr>
        <p:cNvGrpSpPr/>
        <p:nvPr/>
      </p:nvGrpSpPr>
      <p:grpSpPr>
        <a:xfrm>
          <a:off x="0" y="0"/>
          <a:ext cx="0" cy="0"/>
          <a:chOff x="0" y="0"/>
          <a:chExt cx="0" cy="0"/>
        </a:xfrm>
      </p:grpSpPr>
      <p:sp>
        <p:nvSpPr>
          <p:cNvPr id="650" name="Google Shape;650;g2e7fc370c5f_0_22">
            <a:extLst>
              <a:ext uri="{FF2B5EF4-FFF2-40B4-BE49-F238E27FC236}">
                <a16:creationId xmlns:a16="http://schemas.microsoft.com/office/drawing/2014/main" id="{993B0AD2-310A-F0B4-EB5C-6A3B1207910E}"/>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#2 for ISO/IEC 18974:2023</a:t>
            </a:r>
            <a:endParaRPr>
              <a:solidFill>
                <a:schemeClr val="tx1"/>
              </a:solidFill>
            </a:endParaRPr>
          </a:p>
        </p:txBody>
      </p:sp>
      <p:sp>
        <p:nvSpPr>
          <p:cNvPr id="651" name="Google Shape;651;g2e7fc370c5f_0_22">
            <a:extLst>
              <a:ext uri="{FF2B5EF4-FFF2-40B4-BE49-F238E27FC236}">
                <a16:creationId xmlns:a16="http://schemas.microsoft.com/office/drawing/2014/main" id="{421CC0E8-5DA3-B6C4-4C33-421F57FDF52F}"/>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652" name="Google Shape;652;g2e7fc370c5f_0_22">
            <a:extLst>
              <a:ext uri="{FF2B5EF4-FFF2-40B4-BE49-F238E27FC236}">
                <a16:creationId xmlns:a16="http://schemas.microsoft.com/office/drawing/2014/main" id="{9F7BC42E-DB9A-E17D-0E99-E321ABC0E9D4}"/>
              </a:ext>
            </a:extLst>
          </p:cNvPr>
          <p:cNvPicPr preferRelativeResize="0"/>
          <p:nvPr/>
        </p:nvPicPr>
        <p:blipFill>
          <a:blip r:embed="rId3">
            <a:alphaModFix/>
          </a:blip>
          <a:stretch>
            <a:fillRect/>
          </a:stretch>
        </p:blipFill>
        <p:spPr>
          <a:xfrm>
            <a:off x="280350" y="1846351"/>
            <a:ext cx="5432151" cy="660450"/>
          </a:xfrm>
          <a:prstGeom prst="rect">
            <a:avLst/>
          </a:prstGeom>
          <a:noFill/>
          <a:ln>
            <a:noFill/>
          </a:ln>
        </p:spPr>
      </p:pic>
      <p:pic>
        <p:nvPicPr>
          <p:cNvPr id="653" name="Google Shape;653;g2e7fc370c5f_0_22">
            <a:extLst>
              <a:ext uri="{FF2B5EF4-FFF2-40B4-BE49-F238E27FC236}">
                <a16:creationId xmlns:a16="http://schemas.microsoft.com/office/drawing/2014/main" id="{3AE1B15A-3909-4B76-B78D-814AA8B370BC}"/>
              </a:ext>
            </a:extLst>
          </p:cNvPr>
          <p:cNvPicPr preferRelativeResize="0"/>
          <p:nvPr/>
        </p:nvPicPr>
        <p:blipFill>
          <a:blip r:embed="rId4">
            <a:alphaModFix/>
          </a:blip>
          <a:stretch>
            <a:fillRect/>
          </a:stretch>
        </p:blipFill>
        <p:spPr>
          <a:xfrm>
            <a:off x="3458525" y="3447550"/>
            <a:ext cx="5342418" cy="607800"/>
          </a:xfrm>
          <a:prstGeom prst="rect">
            <a:avLst/>
          </a:prstGeom>
          <a:noFill/>
          <a:ln>
            <a:noFill/>
          </a:ln>
        </p:spPr>
      </p:pic>
      <p:pic>
        <p:nvPicPr>
          <p:cNvPr id="4" name="Picture 3" descr="A person in a suit and tie&#10;&#10;AI-generated content may be incorrect.">
            <a:extLst>
              <a:ext uri="{FF2B5EF4-FFF2-40B4-BE49-F238E27FC236}">
                <a16:creationId xmlns:a16="http://schemas.microsoft.com/office/drawing/2014/main" id="{70D55751-13C5-38A6-8426-ED796134377A}"/>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15651050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57">
          <a:extLst>
            <a:ext uri="{FF2B5EF4-FFF2-40B4-BE49-F238E27FC236}">
              <a16:creationId xmlns:a16="http://schemas.microsoft.com/office/drawing/2014/main" id="{EF4EEED3-3EFB-8438-BB02-4DCB730DE684}"/>
            </a:ext>
          </a:extLst>
        </p:cNvPr>
        <p:cNvGrpSpPr/>
        <p:nvPr/>
      </p:nvGrpSpPr>
      <p:grpSpPr>
        <a:xfrm>
          <a:off x="0" y="0"/>
          <a:ext cx="0" cy="0"/>
          <a:chOff x="0" y="0"/>
          <a:chExt cx="0" cy="0"/>
        </a:xfrm>
      </p:grpSpPr>
      <p:sp>
        <p:nvSpPr>
          <p:cNvPr id="658" name="Google Shape;658;g2e7fc370c5f_0_30">
            <a:extLst>
              <a:ext uri="{FF2B5EF4-FFF2-40B4-BE49-F238E27FC236}">
                <a16:creationId xmlns:a16="http://schemas.microsoft.com/office/drawing/2014/main" id="{087A77CA-66EB-E442-1E12-A77754BBC725}"/>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#3 for ISO/IEC 18974:2023</a:t>
            </a:r>
            <a:endParaRPr>
              <a:solidFill>
                <a:schemeClr val="tx1"/>
              </a:solidFill>
            </a:endParaRPr>
          </a:p>
        </p:txBody>
      </p:sp>
      <p:pic>
        <p:nvPicPr>
          <p:cNvPr id="659" name="Google Shape;659;g2e7fc370c5f_0_30">
            <a:extLst>
              <a:ext uri="{FF2B5EF4-FFF2-40B4-BE49-F238E27FC236}">
                <a16:creationId xmlns:a16="http://schemas.microsoft.com/office/drawing/2014/main" id="{8234CDBF-B059-FFAF-3AA1-9A8E2829D88E}"/>
              </a:ext>
            </a:extLst>
          </p:cNvPr>
          <p:cNvPicPr preferRelativeResize="0"/>
          <p:nvPr/>
        </p:nvPicPr>
        <p:blipFill>
          <a:blip r:embed="rId3">
            <a:alphaModFix/>
          </a:blip>
          <a:stretch>
            <a:fillRect/>
          </a:stretch>
        </p:blipFill>
        <p:spPr>
          <a:xfrm>
            <a:off x="280350" y="1266450"/>
            <a:ext cx="4415626" cy="1763651"/>
          </a:xfrm>
          <a:prstGeom prst="rect">
            <a:avLst/>
          </a:prstGeom>
          <a:noFill/>
          <a:ln>
            <a:noFill/>
          </a:ln>
        </p:spPr>
      </p:pic>
      <p:pic>
        <p:nvPicPr>
          <p:cNvPr id="660" name="Google Shape;660;g2e7fc370c5f_0_30">
            <a:extLst>
              <a:ext uri="{FF2B5EF4-FFF2-40B4-BE49-F238E27FC236}">
                <a16:creationId xmlns:a16="http://schemas.microsoft.com/office/drawing/2014/main" id="{B983E77E-7858-3C2D-4929-7D2BED5CD72E}"/>
              </a:ext>
            </a:extLst>
          </p:cNvPr>
          <p:cNvPicPr preferRelativeResize="0"/>
          <p:nvPr/>
        </p:nvPicPr>
        <p:blipFill>
          <a:blip r:embed="rId4">
            <a:alphaModFix/>
          </a:blip>
          <a:stretch>
            <a:fillRect/>
          </a:stretch>
        </p:blipFill>
        <p:spPr>
          <a:xfrm>
            <a:off x="4385325" y="3124225"/>
            <a:ext cx="4415626" cy="1481227"/>
          </a:xfrm>
          <a:prstGeom prst="rect">
            <a:avLst/>
          </a:prstGeom>
          <a:noFill/>
          <a:ln>
            <a:noFill/>
          </a:ln>
        </p:spPr>
      </p:pic>
      <p:sp>
        <p:nvSpPr>
          <p:cNvPr id="661" name="Google Shape;661;g2e7fc370c5f_0_30">
            <a:extLst>
              <a:ext uri="{FF2B5EF4-FFF2-40B4-BE49-F238E27FC236}">
                <a16:creationId xmlns:a16="http://schemas.microsoft.com/office/drawing/2014/main" id="{CDBCEB8A-0E0F-050D-41C3-39FB4350A3EE}"/>
              </a:ext>
            </a:extLst>
          </p:cNvPr>
          <p:cNvSpPr/>
          <p:nvPr/>
        </p:nvSpPr>
        <p:spPr>
          <a:xfrm rot="-3152168">
            <a:off x="4037111" y="2932171"/>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4" name="Picture 3" descr="A person in a suit and tie&#10;&#10;AI-generated content may be incorrect.">
            <a:extLst>
              <a:ext uri="{FF2B5EF4-FFF2-40B4-BE49-F238E27FC236}">
                <a16:creationId xmlns:a16="http://schemas.microsoft.com/office/drawing/2014/main" id="{7C500C0B-CBB9-BC27-62D4-87982C7456CF}"/>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23971615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Agenda</a:t>
            </a:r>
            <a:endParaRPr dirty="0"/>
          </a:p>
        </p:txBody>
      </p:sp>
      <p:sp>
        <p:nvSpPr>
          <p:cNvPr id="158" name="Google Shape;158;p25"/>
          <p:cNvSpPr txBox="1">
            <a:spLocks noGrp="1"/>
          </p:cNvSpPr>
          <p:nvPr>
            <p:ph type="body" idx="1"/>
          </p:nvPr>
        </p:nvSpPr>
        <p:spPr>
          <a:xfrm>
            <a:off x="280350" y="1266450"/>
            <a:ext cx="8520600" cy="3339000"/>
          </a:xfrm>
          <a:prstGeom prst="rect">
            <a:avLst/>
          </a:prstGeom>
        </p:spPr>
        <p:txBody>
          <a:bodyPr spcFirstLastPara="1" wrap="square" lIns="91425" tIns="91425" rIns="91425" bIns="91425" anchor="t" anchorCtr="0">
            <a:normAutofit fontScale="92500" lnSpcReduction="10000"/>
          </a:bodyPr>
          <a:lstStyle/>
          <a:p>
            <a:pPr marL="342900">
              <a:spcAft>
                <a:spcPts val="1200"/>
              </a:spcAft>
              <a:buSzPct val="100000"/>
              <a:buFont typeface="+mj-lt"/>
              <a:buAutoNum type="arabicPeriod"/>
            </a:pPr>
            <a:r>
              <a:rPr lang="en-US" dirty="0"/>
              <a:t>Formally welcome new chairs – Specification, Education and Telco</a:t>
            </a:r>
          </a:p>
          <a:p>
            <a:pPr marL="342900">
              <a:spcAft>
                <a:spcPts val="1200"/>
              </a:spcAft>
              <a:buSzPct val="100000"/>
              <a:buFont typeface="+mj-lt"/>
              <a:buAutoNum type="arabicPeriod"/>
            </a:pPr>
            <a:r>
              <a:rPr lang="en-US" dirty="0"/>
              <a:t>Education Work Group – A Quick Overview of What Is Coming</a:t>
            </a:r>
          </a:p>
          <a:p>
            <a:pPr marL="342900">
              <a:spcAft>
                <a:spcPts val="1200"/>
              </a:spcAft>
              <a:buSzPct val="100000"/>
              <a:buFont typeface="+mj-lt"/>
              <a:buAutoNum type="arabicPeriod"/>
            </a:pPr>
            <a:r>
              <a:rPr lang="en-US" dirty="0"/>
              <a:t>AI Work Group – AI System Bill of Materials Compliance Guide – Current Status and Public Comment Period</a:t>
            </a:r>
          </a:p>
          <a:p>
            <a:pPr marL="342900">
              <a:spcAft>
                <a:spcPts val="1200"/>
              </a:spcAft>
              <a:buSzPct val="100000"/>
              <a:buFont typeface="+mj-lt"/>
              <a:buAutoNum type="arabicPeriod"/>
            </a:pPr>
            <a:r>
              <a:rPr lang="en-US" dirty="0"/>
              <a:t>Specification Work Group – Outcomes of the recent Steering Committee meeting – Approval of Updates to ISO/IEC 5230 and ISO/IEC 18974</a:t>
            </a:r>
          </a:p>
          <a:p>
            <a:pPr marL="342900">
              <a:spcAft>
                <a:spcPts val="1200"/>
              </a:spcAft>
              <a:buSzPct val="100000"/>
              <a:buFont typeface="+mj-lt"/>
              <a:buAutoNum type="arabicPeriod"/>
            </a:pPr>
            <a:r>
              <a:rPr lang="en-US" dirty="0"/>
              <a:t>Specification Work Group – Survey for ISO/IEC 5230 and ISO/IEC 18974</a:t>
            </a:r>
          </a:p>
          <a:p>
            <a:pPr marL="342900">
              <a:spcAft>
                <a:spcPts val="1200"/>
              </a:spcAft>
              <a:buSzPct val="100000"/>
              <a:buFont typeface="+mj-lt"/>
              <a:buAutoNum type="arabicPeriod"/>
            </a:pPr>
            <a:r>
              <a:rPr lang="en-US" dirty="0"/>
              <a:t>Any Other Business?</a:t>
            </a:r>
          </a:p>
        </p:txBody>
      </p:sp>
      <p:pic>
        <p:nvPicPr>
          <p:cNvPr id="2" name="Picture 1" descr="A person in a suit and tie&#10;&#10;AI-generated content may be incorrect.">
            <a:extLst>
              <a:ext uri="{FF2B5EF4-FFF2-40B4-BE49-F238E27FC236}">
                <a16:creationId xmlns:a16="http://schemas.microsoft.com/office/drawing/2014/main" id="{B41D98A8-525F-CF7F-683A-D34DB457515E}"/>
              </a:ext>
            </a:extLst>
          </p:cNvPr>
          <p:cNvPicPr>
            <a:picLocks noChangeAspect="1"/>
          </p:cNvPicPr>
          <p:nvPr/>
        </p:nvPicPr>
        <p:blipFill>
          <a:blip r:embed="rId3"/>
          <a:stretch>
            <a:fillRect/>
          </a:stretch>
        </p:blipFill>
        <p:spPr>
          <a:xfrm>
            <a:off x="7931820" y="0"/>
            <a:ext cx="1212180" cy="1212180"/>
          </a:xfrm>
          <a:prstGeom prst="rect">
            <a:avLst/>
          </a:prstGeom>
        </p:spPr>
      </p:pic>
    </p:spTree>
    <p:extLst>
      <p:ext uri="{BB962C8B-B14F-4D97-AF65-F5344CB8AC3E}">
        <p14:creationId xmlns:p14="http://schemas.microsoft.com/office/powerpoint/2010/main" val="34879696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65">
          <a:extLst>
            <a:ext uri="{FF2B5EF4-FFF2-40B4-BE49-F238E27FC236}">
              <a16:creationId xmlns:a16="http://schemas.microsoft.com/office/drawing/2014/main" id="{677B5237-046E-5D12-2E1A-2315A0809EB0}"/>
            </a:ext>
          </a:extLst>
        </p:cNvPr>
        <p:cNvGrpSpPr/>
        <p:nvPr/>
      </p:nvGrpSpPr>
      <p:grpSpPr>
        <a:xfrm>
          <a:off x="0" y="0"/>
          <a:ext cx="0" cy="0"/>
          <a:chOff x="0" y="0"/>
          <a:chExt cx="0" cy="0"/>
        </a:xfrm>
      </p:grpSpPr>
      <p:sp>
        <p:nvSpPr>
          <p:cNvPr id="666" name="Google Shape;666;g2e7fc370c5f_0_46">
            <a:extLst>
              <a:ext uri="{FF2B5EF4-FFF2-40B4-BE49-F238E27FC236}">
                <a16:creationId xmlns:a16="http://schemas.microsoft.com/office/drawing/2014/main" id="{6D5465E3-A240-A2A3-964A-171889253E4A}"/>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a:solidFill>
                  <a:schemeClr val="tx1"/>
                </a:solidFill>
              </a:rPr>
              <a:t>Suggestion #4 for ISO/IEC 18974:2023</a:t>
            </a:r>
            <a:endParaRPr>
              <a:solidFill>
                <a:schemeClr val="tx1"/>
              </a:solidFill>
            </a:endParaRPr>
          </a:p>
        </p:txBody>
      </p:sp>
      <p:sp>
        <p:nvSpPr>
          <p:cNvPr id="667" name="Google Shape;667;g2e7fc370c5f_0_46">
            <a:extLst>
              <a:ext uri="{FF2B5EF4-FFF2-40B4-BE49-F238E27FC236}">
                <a16:creationId xmlns:a16="http://schemas.microsoft.com/office/drawing/2014/main" id="{6F69475C-9AB0-3375-F888-EEC48CEA0BD4}"/>
              </a:ext>
            </a:extLst>
          </p:cNvPr>
          <p:cNvSpPr/>
          <p:nvPr/>
        </p:nvSpPr>
        <p:spPr>
          <a:xfrm rot="-3152168">
            <a:off x="3639961" y="2808196"/>
            <a:ext cx="480386" cy="255494"/>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Medium"/>
              <a:ea typeface="Open Sans Medium"/>
              <a:cs typeface="Open Sans Medium"/>
              <a:sym typeface="Open Sans Medium"/>
            </a:endParaRPr>
          </a:p>
        </p:txBody>
      </p:sp>
      <p:pic>
        <p:nvPicPr>
          <p:cNvPr id="668" name="Google Shape;668;g2e7fc370c5f_0_46">
            <a:extLst>
              <a:ext uri="{FF2B5EF4-FFF2-40B4-BE49-F238E27FC236}">
                <a16:creationId xmlns:a16="http://schemas.microsoft.com/office/drawing/2014/main" id="{0D9639B3-0EED-1E16-0167-D739362437EB}"/>
              </a:ext>
            </a:extLst>
          </p:cNvPr>
          <p:cNvPicPr preferRelativeResize="0"/>
          <p:nvPr/>
        </p:nvPicPr>
        <p:blipFill>
          <a:blip r:embed="rId3">
            <a:alphaModFix/>
          </a:blip>
          <a:stretch>
            <a:fillRect/>
          </a:stretch>
        </p:blipFill>
        <p:spPr>
          <a:xfrm>
            <a:off x="260900" y="1721700"/>
            <a:ext cx="6443648" cy="742525"/>
          </a:xfrm>
          <a:prstGeom prst="rect">
            <a:avLst/>
          </a:prstGeom>
          <a:noFill/>
          <a:ln>
            <a:noFill/>
          </a:ln>
        </p:spPr>
      </p:pic>
      <p:pic>
        <p:nvPicPr>
          <p:cNvPr id="669" name="Google Shape;669;g2e7fc370c5f_0_46">
            <a:extLst>
              <a:ext uri="{FF2B5EF4-FFF2-40B4-BE49-F238E27FC236}">
                <a16:creationId xmlns:a16="http://schemas.microsoft.com/office/drawing/2014/main" id="{DCF6CEF0-6288-0A9B-5075-7BB7592AC04C}"/>
              </a:ext>
            </a:extLst>
          </p:cNvPr>
          <p:cNvPicPr preferRelativeResize="0"/>
          <p:nvPr/>
        </p:nvPicPr>
        <p:blipFill>
          <a:blip r:embed="rId4">
            <a:alphaModFix/>
          </a:blip>
          <a:stretch>
            <a:fillRect/>
          </a:stretch>
        </p:blipFill>
        <p:spPr>
          <a:xfrm>
            <a:off x="2602922" y="3407678"/>
            <a:ext cx="6101955" cy="607800"/>
          </a:xfrm>
          <a:prstGeom prst="rect">
            <a:avLst/>
          </a:prstGeom>
          <a:noFill/>
          <a:ln>
            <a:noFill/>
          </a:ln>
        </p:spPr>
      </p:pic>
      <p:pic>
        <p:nvPicPr>
          <p:cNvPr id="4" name="Picture 3" descr="A person in a suit and tie&#10;&#10;AI-generated content may be incorrect.">
            <a:extLst>
              <a:ext uri="{FF2B5EF4-FFF2-40B4-BE49-F238E27FC236}">
                <a16:creationId xmlns:a16="http://schemas.microsoft.com/office/drawing/2014/main" id="{2CA3C4CF-1607-3936-0E8D-60CE687CC9BE}"/>
              </a:ext>
            </a:extLst>
          </p:cNvPr>
          <p:cNvPicPr>
            <a:picLocks noChangeAspect="1"/>
          </p:cNvPicPr>
          <p:nvPr/>
        </p:nvPicPr>
        <p:blipFill>
          <a:blip r:embed="rId5"/>
          <a:stretch>
            <a:fillRect/>
          </a:stretch>
        </p:blipFill>
        <p:spPr>
          <a:xfrm>
            <a:off x="7931820" y="0"/>
            <a:ext cx="1212180" cy="1212180"/>
          </a:xfrm>
          <a:prstGeom prst="rect">
            <a:avLst/>
          </a:prstGeom>
        </p:spPr>
      </p:pic>
    </p:spTree>
    <p:extLst>
      <p:ext uri="{BB962C8B-B14F-4D97-AF65-F5344CB8AC3E}">
        <p14:creationId xmlns:p14="http://schemas.microsoft.com/office/powerpoint/2010/main" val="39566772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217C0-4132-D522-6F77-40DBEF582625}"/>
              </a:ext>
            </a:extLst>
          </p:cNvPr>
          <p:cNvSpPr>
            <a:spLocks noGrp="1"/>
          </p:cNvSpPr>
          <p:nvPr>
            <p:ph type="title"/>
          </p:nvPr>
        </p:nvSpPr>
        <p:spPr/>
        <p:txBody>
          <a:bodyPr>
            <a:normAutofit fontScale="90000"/>
          </a:bodyPr>
          <a:lstStyle/>
          <a:p>
            <a:r>
              <a:rPr lang="en-JP" dirty="0"/>
              <a:t>Other News! Proposed Survey – Comments?</a:t>
            </a:r>
          </a:p>
        </p:txBody>
      </p:sp>
      <p:sp>
        <p:nvSpPr>
          <p:cNvPr id="3" name="Text Placeholder 2">
            <a:extLst>
              <a:ext uri="{FF2B5EF4-FFF2-40B4-BE49-F238E27FC236}">
                <a16:creationId xmlns:a16="http://schemas.microsoft.com/office/drawing/2014/main" id="{FEE288CD-EDB4-A793-E84D-71604A21CE30}"/>
              </a:ext>
            </a:extLst>
          </p:cNvPr>
          <p:cNvSpPr>
            <a:spLocks noGrp="1"/>
          </p:cNvSpPr>
          <p:nvPr>
            <p:ph type="body" idx="1"/>
          </p:nvPr>
        </p:nvSpPr>
        <p:spPr>
          <a:xfrm>
            <a:off x="311700" y="1638984"/>
            <a:ext cx="4147717" cy="3339000"/>
          </a:xfrm>
        </p:spPr>
        <p:txBody>
          <a:bodyPr>
            <a:normAutofit fontScale="47500" lnSpcReduction="20000"/>
          </a:bodyPr>
          <a:lstStyle/>
          <a:p>
            <a:pPr marL="114300" indent="0">
              <a:buNone/>
            </a:pPr>
            <a:r>
              <a:rPr lang="en-US" b="1" dirty="0"/>
              <a:t>ExampleQ1:</a:t>
            </a:r>
          </a:p>
          <a:p>
            <a:pPr marL="114300" indent="0">
              <a:buNone/>
            </a:pPr>
            <a:endParaRPr lang="en-US" dirty="0"/>
          </a:p>
          <a:p>
            <a:pPr marL="114300" indent="0">
              <a:buNone/>
            </a:pPr>
            <a:r>
              <a:rPr lang="en-US" dirty="0"/>
              <a:t>Have you found shortfalls in ISO/IEC 5230 regarding how it addresses open source license compliance process management?</a:t>
            </a:r>
          </a:p>
          <a:p>
            <a:pPr marL="114300" indent="0">
              <a:buNone/>
            </a:pPr>
            <a:endParaRPr lang="en-US" dirty="0"/>
          </a:p>
          <a:p>
            <a:pPr marL="114300" indent="0">
              <a:buNone/>
            </a:pPr>
            <a:r>
              <a:rPr lang="en-US" b="1" dirty="0"/>
              <a:t>ExampleQ2:</a:t>
            </a:r>
          </a:p>
          <a:p>
            <a:pPr marL="114300" indent="0">
              <a:buNone/>
            </a:pPr>
            <a:endParaRPr lang="en-US" dirty="0"/>
          </a:p>
          <a:p>
            <a:pPr marL="114300" indent="0">
              <a:buNone/>
            </a:pPr>
            <a:r>
              <a:rPr lang="en-US" dirty="0"/>
              <a:t>If so, were these shortfalls based on processes areas it did not cover?</a:t>
            </a:r>
          </a:p>
          <a:p>
            <a:pPr marL="114300" indent="0">
              <a:buNone/>
            </a:pPr>
            <a:endParaRPr lang="en-US" dirty="0"/>
          </a:p>
          <a:p>
            <a:pPr marL="114300" indent="0">
              <a:buNone/>
            </a:pPr>
            <a:r>
              <a:rPr lang="en-US" b="1" dirty="0"/>
              <a:t>ExampleQ3:</a:t>
            </a:r>
          </a:p>
          <a:p>
            <a:pPr marL="114300" indent="0">
              <a:buNone/>
            </a:pPr>
            <a:endParaRPr lang="en-US" dirty="0"/>
          </a:p>
          <a:p>
            <a:pPr marL="114300" indent="0">
              <a:buNone/>
            </a:pPr>
            <a:r>
              <a:rPr lang="en-US" dirty="0"/>
              <a:t>If so, were these shortfalls based on complexity?</a:t>
            </a:r>
          </a:p>
          <a:p>
            <a:pPr marL="114300" indent="0">
              <a:buNone/>
            </a:pPr>
            <a:endParaRPr lang="en-US" dirty="0"/>
          </a:p>
          <a:p>
            <a:pPr marL="114300" indent="0">
              <a:buNone/>
            </a:pPr>
            <a:r>
              <a:rPr lang="en-US" b="1" dirty="0"/>
              <a:t>ExampleQ4:</a:t>
            </a:r>
          </a:p>
          <a:p>
            <a:pPr marL="114300" indent="0">
              <a:buNone/>
            </a:pPr>
            <a:endParaRPr lang="en-US" dirty="0"/>
          </a:p>
          <a:p>
            <a:pPr marL="114300" indent="0">
              <a:buNone/>
            </a:pPr>
            <a:r>
              <a:rPr lang="en-US" dirty="0"/>
              <a:t>If so, were these shortfalls based on number of requirements?</a:t>
            </a:r>
          </a:p>
          <a:p>
            <a:pPr marL="114300" indent="0">
              <a:buNone/>
            </a:pPr>
            <a:endParaRPr lang="en-US" dirty="0"/>
          </a:p>
          <a:p>
            <a:pPr marL="114300" indent="0">
              <a:buNone/>
            </a:pPr>
            <a:r>
              <a:rPr lang="en-US" b="1" dirty="0"/>
              <a:t>ExampleQ5:</a:t>
            </a:r>
          </a:p>
          <a:p>
            <a:pPr marL="114300" indent="0">
              <a:buNone/>
            </a:pPr>
            <a:endParaRPr lang="en-US" dirty="0"/>
          </a:p>
          <a:p>
            <a:pPr marL="114300" indent="0">
              <a:buNone/>
            </a:pPr>
            <a:r>
              <a:rPr lang="en-US" dirty="0"/>
              <a:t>Have you found shortfalls in ISO/IEC 18974 regarding how it addresses open source security assurance process management?</a:t>
            </a:r>
          </a:p>
          <a:p>
            <a:pPr marL="114300" indent="0">
              <a:buNone/>
            </a:pPr>
            <a:endParaRPr lang="en-US" dirty="0"/>
          </a:p>
        </p:txBody>
      </p:sp>
      <p:sp>
        <p:nvSpPr>
          <p:cNvPr id="4" name="Text Placeholder 2">
            <a:extLst>
              <a:ext uri="{FF2B5EF4-FFF2-40B4-BE49-F238E27FC236}">
                <a16:creationId xmlns:a16="http://schemas.microsoft.com/office/drawing/2014/main" id="{74C077CB-DA88-77CA-5828-E8946F9AC601}"/>
              </a:ext>
            </a:extLst>
          </p:cNvPr>
          <p:cNvSpPr txBox="1">
            <a:spLocks/>
          </p:cNvSpPr>
          <p:nvPr/>
        </p:nvSpPr>
        <p:spPr>
          <a:xfrm>
            <a:off x="4572000" y="1638984"/>
            <a:ext cx="4147717" cy="3339000"/>
          </a:xfrm>
          <a:prstGeom prst="rect">
            <a:avLst/>
          </a:prstGeom>
          <a:noFill/>
          <a:ln>
            <a:noFill/>
          </a:ln>
        </p:spPr>
        <p:txBody>
          <a:bodyPr spcFirstLastPara="1" wrap="square" lIns="91425" tIns="91425" rIns="91425" bIns="91425" anchor="t" anchorCtr="0">
            <a:normAutofit fontScale="475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Open Sans Medium"/>
              <a:buChar char="●"/>
              <a:defRPr sz="1800" b="0" i="0" u="none" strike="noStrike" cap="none">
                <a:solidFill>
                  <a:schemeClr val="dk2"/>
                </a:solidFill>
                <a:latin typeface="Open Sans Medium"/>
                <a:ea typeface="Open Sans Medium"/>
                <a:cs typeface="Open Sans Medium"/>
                <a:sym typeface="Open Sans Medium"/>
              </a:defRPr>
            </a:lvl1pPr>
            <a:lvl2pPr marL="914400" marR="0" lvl="1"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2pPr>
            <a:lvl3pPr marL="1371600" marR="0" lvl="2"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3pPr>
            <a:lvl4pPr marL="1828800" marR="0" lvl="3"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4pPr>
            <a:lvl5pPr marL="2286000" marR="0" lvl="4"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5pPr>
            <a:lvl6pPr marL="2743200" marR="0" lvl="5"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6pPr>
            <a:lvl7pPr marL="3200400" marR="0" lvl="6"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7pPr>
            <a:lvl8pPr marL="3657600" marR="0" lvl="7"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8pPr>
            <a:lvl9pPr marL="4114800" marR="0" lvl="8" indent="-317500" algn="l" rtl="0">
              <a:lnSpc>
                <a:spcPct val="115000"/>
              </a:lnSpc>
              <a:spcBef>
                <a:spcPts val="0"/>
              </a:spcBef>
              <a:spcAft>
                <a:spcPts val="0"/>
              </a:spcAft>
              <a:buClr>
                <a:schemeClr val="dk2"/>
              </a:buClr>
              <a:buSzPts val="1400"/>
              <a:buFont typeface="Open Sans Medium"/>
              <a:buChar char="■"/>
              <a:defRPr sz="1400" b="0" i="0" u="none" strike="noStrike" cap="none">
                <a:solidFill>
                  <a:schemeClr val="dk2"/>
                </a:solidFill>
                <a:latin typeface="Open Sans Medium"/>
                <a:ea typeface="Open Sans Medium"/>
                <a:cs typeface="Open Sans Medium"/>
                <a:sym typeface="Open Sans Medium"/>
              </a:defRPr>
            </a:lvl9pPr>
          </a:lstStyle>
          <a:p>
            <a:pPr marL="114300" indent="0">
              <a:buFont typeface="Open Sans Medium"/>
              <a:buNone/>
            </a:pPr>
            <a:r>
              <a:rPr lang="en-US" b="1" dirty="0"/>
              <a:t>ExampleQ6:</a:t>
            </a:r>
          </a:p>
          <a:p>
            <a:pPr marL="114300" indent="0">
              <a:buFont typeface="Open Sans Medium"/>
              <a:buNone/>
            </a:pPr>
            <a:endParaRPr lang="en-US" dirty="0"/>
          </a:p>
          <a:p>
            <a:pPr marL="114300" indent="0">
              <a:buFont typeface="Open Sans Medium"/>
              <a:buNone/>
            </a:pPr>
            <a:r>
              <a:rPr lang="en-US" dirty="0"/>
              <a:t>If so, were these shortfalls based on processes areas it did not cover?</a:t>
            </a:r>
          </a:p>
          <a:p>
            <a:pPr marL="114300" indent="0">
              <a:buFont typeface="Open Sans Medium"/>
              <a:buNone/>
            </a:pPr>
            <a:endParaRPr lang="en-US" dirty="0"/>
          </a:p>
          <a:p>
            <a:pPr marL="114300" indent="0">
              <a:buFont typeface="Open Sans Medium"/>
              <a:buNone/>
            </a:pPr>
            <a:r>
              <a:rPr lang="en-US" b="1" dirty="0"/>
              <a:t>ExampleQ7:</a:t>
            </a:r>
          </a:p>
          <a:p>
            <a:pPr marL="114300" indent="0">
              <a:buFont typeface="Open Sans Medium"/>
              <a:buNone/>
            </a:pPr>
            <a:endParaRPr lang="en-US" dirty="0"/>
          </a:p>
          <a:p>
            <a:pPr marL="114300" indent="0">
              <a:buFont typeface="Open Sans Medium"/>
              <a:buNone/>
            </a:pPr>
            <a:r>
              <a:rPr lang="en-US" dirty="0"/>
              <a:t>If so, were these shortfalls based on complexity?</a:t>
            </a:r>
          </a:p>
          <a:p>
            <a:pPr marL="114300" indent="0">
              <a:buFont typeface="Open Sans Medium"/>
              <a:buNone/>
            </a:pPr>
            <a:endParaRPr lang="en-US" dirty="0"/>
          </a:p>
          <a:p>
            <a:pPr marL="114300" indent="0">
              <a:buFont typeface="Open Sans Medium"/>
              <a:buNone/>
            </a:pPr>
            <a:r>
              <a:rPr lang="en-US" b="1" dirty="0"/>
              <a:t>ExampleQ8:</a:t>
            </a:r>
          </a:p>
          <a:p>
            <a:pPr marL="114300" indent="0">
              <a:buFont typeface="Open Sans Medium"/>
              <a:buNone/>
            </a:pPr>
            <a:endParaRPr lang="en-US" dirty="0"/>
          </a:p>
          <a:p>
            <a:pPr marL="114300" indent="0">
              <a:buFont typeface="Open Sans Medium"/>
              <a:buNone/>
            </a:pPr>
            <a:r>
              <a:rPr lang="en-US" dirty="0"/>
              <a:t>If so, were these shortfalls based on number of requirements?</a:t>
            </a:r>
          </a:p>
          <a:p>
            <a:pPr marL="114300" indent="0">
              <a:buFont typeface="Open Sans Medium"/>
              <a:buNone/>
            </a:pPr>
            <a:endParaRPr lang="en-US" dirty="0"/>
          </a:p>
          <a:p>
            <a:pPr marL="114300" indent="0">
              <a:buFont typeface="Open Sans Medium"/>
              <a:buNone/>
            </a:pPr>
            <a:r>
              <a:rPr lang="en-US" b="1" dirty="0"/>
              <a:t>ExampleQ9:</a:t>
            </a:r>
          </a:p>
          <a:p>
            <a:pPr marL="114300" indent="0">
              <a:buFont typeface="Open Sans Medium"/>
              <a:buNone/>
            </a:pPr>
            <a:endParaRPr lang="en-US" dirty="0"/>
          </a:p>
          <a:p>
            <a:pPr marL="114300" indent="0">
              <a:buFont typeface="Open Sans Medium"/>
              <a:buNone/>
            </a:pPr>
            <a:r>
              <a:rPr lang="en-US" dirty="0"/>
              <a:t>Have you found any disconnect between the requirements of ISO/IEC 5230 and ISO/IEC 18974 that caused confusion?</a:t>
            </a:r>
          </a:p>
          <a:p>
            <a:pPr marL="114300" indent="0">
              <a:buFont typeface="Open Sans Medium"/>
              <a:buNone/>
            </a:pPr>
            <a:endParaRPr lang="en-US" dirty="0"/>
          </a:p>
          <a:p>
            <a:pPr marL="114300" indent="0">
              <a:buFont typeface="Open Sans Medium"/>
              <a:buNone/>
            </a:pPr>
            <a:r>
              <a:rPr lang="en-US" b="1" dirty="0"/>
              <a:t>ExampleQ10:</a:t>
            </a:r>
          </a:p>
          <a:p>
            <a:pPr marL="114300" indent="0">
              <a:buFont typeface="Open Sans Medium"/>
              <a:buNone/>
            </a:pPr>
            <a:endParaRPr lang="en-US" dirty="0"/>
          </a:p>
          <a:p>
            <a:pPr marL="114300" indent="0">
              <a:buFont typeface="Open Sans Medium"/>
              <a:buNone/>
            </a:pPr>
            <a:r>
              <a:rPr lang="en-US" dirty="0"/>
              <a:t>Have you found any disconnect between the requirements of ISO/IEC 5230 and ISO/IEC 18974 that hindered cross-adoption?</a:t>
            </a:r>
            <a:endParaRPr lang="en-JP" dirty="0"/>
          </a:p>
        </p:txBody>
      </p:sp>
      <p:sp>
        <p:nvSpPr>
          <p:cNvPr id="5" name="TextBox 4">
            <a:extLst>
              <a:ext uri="{FF2B5EF4-FFF2-40B4-BE49-F238E27FC236}">
                <a16:creationId xmlns:a16="http://schemas.microsoft.com/office/drawing/2014/main" id="{A79FBCF6-4B82-286A-D439-14FFA79E6793}"/>
              </a:ext>
            </a:extLst>
          </p:cNvPr>
          <p:cNvSpPr txBox="1"/>
          <p:nvPr/>
        </p:nvSpPr>
        <p:spPr>
          <a:xfrm>
            <a:off x="311700" y="922866"/>
            <a:ext cx="7725192" cy="738664"/>
          </a:xfrm>
          <a:prstGeom prst="rect">
            <a:avLst/>
          </a:prstGeom>
          <a:noFill/>
        </p:spPr>
        <p:txBody>
          <a:bodyPr wrap="none" rtlCol="0">
            <a:spAutoFit/>
          </a:bodyPr>
          <a:lstStyle/>
          <a:p>
            <a:pPr marL="114300" indent="0">
              <a:buNone/>
            </a:pPr>
            <a:r>
              <a:rPr lang="en-US" sz="1050" b="1" dirty="0">
                <a:latin typeface="Open Sans" panose="020B0606030504020204" pitchFamily="34" charset="0"/>
                <a:ea typeface="Open Sans" panose="020B0606030504020204" pitchFamily="34" charset="0"/>
                <a:cs typeface="Open Sans" panose="020B0606030504020204" pitchFamily="34" charset="0"/>
              </a:rPr>
              <a:t>Rationale:</a:t>
            </a:r>
            <a:endParaRPr lang="en-US" sz="1050" dirty="0">
              <a:latin typeface="Open Sans" panose="020B0606030504020204" pitchFamily="34" charset="0"/>
              <a:ea typeface="Open Sans" panose="020B0606030504020204" pitchFamily="34" charset="0"/>
              <a:cs typeface="Open Sans" panose="020B0606030504020204" pitchFamily="34" charset="0"/>
            </a:endParaRPr>
          </a:p>
          <a:p>
            <a:pPr marL="114300" indent="0">
              <a:buNone/>
            </a:pPr>
            <a:r>
              <a:rPr lang="en-US" sz="1050" dirty="0">
                <a:latin typeface="Open Sans" panose="020B0606030504020204" pitchFamily="34" charset="0"/>
                <a:ea typeface="Open Sans" panose="020B0606030504020204" pitchFamily="34" charset="0"/>
                <a:cs typeface="Open Sans" panose="020B0606030504020204" pitchFamily="34" charset="0"/>
              </a:rPr>
              <a:t>The OpenChain Specification Work Group is launching a survey to explore community feedback around ISO/IEC 5230 </a:t>
            </a:r>
            <a:br>
              <a:rPr lang="en-US" sz="1050" dirty="0">
                <a:latin typeface="Open Sans" panose="020B0606030504020204" pitchFamily="34" charset="0"/>
                <a:ea typeface="Open Sans" panose="020B0606030504020204" pitchFamily="34" charset="0"/>
                <a:cs typeface="Open Sans" panose="020B0606030504020204" pitchFamily="34" charset="0"/>
              </a:rPr>
            </a:br>
            <a:r>
              <a:rPr lang="en-US" sz="1050" dirty="0">
                <a:latin typeface="Open Sans" panose="020B0606030504020204" pitchFamily="34" charset="0"/>
                <a:ea typeface="Open Sans" panose="020B0606030504020204" pitchFamily="34" charset="0"/>
                <a:cs typeface="Open Sans" panose="020B0606030504020204" pitchFamily="34" charset="0"/>
              </a:rPr>
              <a:t>for open source license compliance and ISO/IEC 18974 for open source security assurance. Our goal is to focus energy </a:t>
            </a:r>
            <a:br>
              <a:rPr lang="en-US" sz="1050" dirty="0">
                <a:latin typeface="Open Sans" panose="020B0606030504020204" pitchFamily="34" charset="0"/>
                <a:ea typeface="Open Sans" panose="020B0606030504020204" pitchFamily="34" charset="0"/>
                <a:cs typeface="Open Sans" panose="020B0606030504020204" pitchFamily="34" charset="0"/>
              </a:rPr>
            </a:br>
            <a:r>
              <a:rPr lang="en-US" sz="1050" dirty="0">
                <a:latin typeface="Open Sans" panose="020B0606030504020204" pitchFamily="34" charset="0"/>
                <a:ea typeface="Open Sans" panose="020B0606030504020204" pitchFamily="34" charset="0"/>
                <a:cs typeface="Open Sans" panose="020B0606030504020204" pitchFamily="34" charset="0"/>
              </a:rPr>
              <a:t>for future editing based on real-world requirements. </a:t>
            </a:r>
            <a:endParaRPr lang="en-JP" sz="1050" dirty="0">
              <a:latin typeface="Open Sans" panose="020B0606030504020204" pitchFamily="34" charset="0"/>
              <a:ea typeface="Open Sans" panose="020B0606030504020204" pitchFamily="34" charset="0"/>
              <a:cs typeface="Open Sans" panose="020B0606030504020204" pitchFamily="34" charset="0"/>
            </a:endParaRPr>
          </a:p>
        </p:txBody>
      </p:sp>
      <p:pic>
        <p:nvPicPr>
          <p:cNvPr id="6" name="Picture 5" descr="A person in a suit and tie&#10;&#10;AI-generated content may be incorrect.">
            <a:extLst>
              <a:ext uri="{FF2B5EF4-FFF2-40B4-BE49-F238E27FC236}">
                <a16:creationId xmlns:a16="http://schemas.microsoft.com/office/drawing/2014/main" id="{9F325A3E-82B5-D918-A9AF-7B4C90F08B7F}"/>
              </a:ext>
            </a:extLst>
          </p:cNvPr>
          <p:cNvPicPr>
            <a:picLocks noChangeAspect="1"/>
          </p:cNvPicPr>
          <p:nvPr/>
        </p:nvPicPr>
        <p:blipFill>
          <a:blip r:embed="rId2"/>
          <a:stretch>
            <a:fillRect/>
          </a:stretch>
        </p:blipFill>
        <p:spPr>
          <a:xfrm>
            <a:off x="7931820" y="0"/>
            <a:ext cx="1212180" cy="1212180"/>
          </a:xfrm>
          <a:prstGeom prst="rect">
            <a:avLst/>
          </a:prstGeom>
        </p:spPr>
      </p:pic>
    </p:spTree>
    <p:extLst>
      <p:ext uri="{BB962C8B-B14F-4D97-AF65-F5344CB8AC3E}">
        <p14:creationId xmlns:p14="http://schemas.microsoft.com/office/powerpoint/2010/main" val="12782229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Any other business?</a:t>
            </a:r>
            <a:endParaRPr dirty="0"/>
          </a:p>
        </p:txBody>
      </p:sp>
      <p:pic>
        <p:nvPicPr>
          <p:cNvPr id="2" name="Picture 1" descr="A person in a suit and tie&#10;&#10;AI-generated content may be incorrect.">
            <a:extLst>
              <a:ext uri="{FF2B5EF4-FFF2-40B4-BE49-F238E27FC236}">
                <a16:creationId xmlns:a16="http://schemas.microsoft.com/office/drawing/2014/main" id="{A76D2BFE-2DD0-C631-0170-06F89DA0B612}"/>
              </a:ext>
            </a:extLst>
          </p:cNvPr>
          <p:cNvPicPr>
            <a:picLocks noChangeAspect="1"/>
          </p:cNvPicPr>
          <p:nvPr/>
        </p:nvPicPr>
        <p:blipFill>
          <a:blip r:embed="rId3"/>
          <a:stretch>
            <a:fillRect/>
          </a:stretch>
        </p:blipFill>
        <p:spPr>
          <a:xfrm>
            <a:off x="7931820" y="0"/>
            <a:ext cx="1212180" cy="1212180"/>
          </a:xfrm>
          <a:prstGeom prst="rect">
            <a:avLst/>
          </a:prstGeom>
        </p:spPr>
      </p:pic>
    </p:spTree>
    <p:extLst>
      <p:ext uri="{BB962C8B-B14F-4D97-AF65-F5344CB8AC3E}">
        <p14:creationId xmlns:p14="http://schemas.microsoft.com/office/powerpoint/2010/main" val="22187797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Close of meeting</a:t>
            </a:r>
            <a:endParaRPr dirty="0"/>
          </a:p>
        </p:txBody>
      </p:sp>
      <p:pic>
        <p:nvPicPr>
          <p:cNvPr id="2" name="Picture 1" descr="A person in a suit and tie&#10;&#10;AI-generated content may be incorrect.">
            <a:extLst>
              <a:ext uri="{FF2B5EF4-FFF2-40B4-BE49-F238E27FC236}">
                <a16:creationId xmlns:a16="http://schemas.microsoft.com/office/drawing/2014/main" id="{11AB7DDA-1F50-F5A3-AAC1-A9A3D8ACB439}"/>
              </a:ext>
            </a:extLst>
          </p:cNvPr>
          <p:cNvPicPr>
            <a:picLocks noChangeAspect="1"/>
          </p:cNvPicPr>
          <p:nvPr/>
        </p:nvPicPr>
        <p:blipFill>
          <a:blip r:embed="rId3"/>
          <a:stretch>
            <a:fillRect/>
          </a:stretch>
        </p:blipFill>
        <p:spPr>
          <a:xfrm>
            <a:off x="7931820" y="0"/>
            <a:ext cx="1212180" cy="1212180"/>
          </a:xfrm>
          <a:prstGeom prst="rect">
            <a:avLst/>
          </a:prstGeom>
        </p:spPr>
      </p:pic>
    </p:spTree>
    <p:extLst>
      <p:ext uri="{BB962C8B-B14F-4D97-AF65-F5344CB8AC3E}">
        <p14:creationId xmlns:p14="http://schemas.microsoft.com/office/powerpoint/2010/main" val="30442717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3" name="Text Placeholder 2">
            <a:extLst>
              <a:ext uri="{FF2B5EF4-FFF2-40B4-BE49-F238E27FC236}">
                <a16:creationId xmlns:a16="http://schemas.microsoft.com/office/drawing/2014/main" id="{318B57C4-0EE4-84CC-F4DC-10D170F512D8}"/>
              </a:ext>
            </a:extLst>
          </p:cNvPr>
          <p:cNvSpPr>
            <a:spLocks noGrp="1"/>
          </p:cNvSpPr>
          <p:nvPr>
            <p:ph type="body" idx="1"/>
          </p:nvPr>
        </p:nvSpPr>
        <p:spPr/>
        <p:txBody>
          <a:bodyPr/>
          <a:lstStyle/>
          <a:p>
            <a:r>
              <a:rPr lang="en-JP" dirty="0"/>
              <a:t>See you next time!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a:extLst>
            <a:ext uri="{FF2B5EF4-FFF2-40B4-BE49-F238E27FC236}">
              <a16:creationId xmlns:a16="http://schemas.microsoft.com/office/drawing/2014/main" id="{113A1069-F1D7-775A-655C-0B71368A19F2}"/>
            </a:ext>
          </a:extLst>
        </p:cNvPr>
        <p:cNvGrpSpPr/>
        <p:nvPr/>
      </p:nvGrpSpPr>
      <p:grpSpPr>
        <a:xfrm>
          <a:off x="0" y="0"/>
          <a:ext cx="0" cy="0"/>
          <a:chOff x="0" y="0"/>
          <a:chExt cx="0" cy="0"/>
        </a:xfrm>
      </p:grpSpPr>
      <p:sp>
        <p:nvSpPr>
          <p:cNvPr id="145" name="Google Shape;145;p23">
            <a:extLst>
              <a:ext uri="{FF2B5EF4-FFF2-40B4-BE49-F238E27FC236}">
                <a16:creationId xmlns:a16="http://schemas.microsoft.com/office/drawing/2014/main" id="{0CB9A566-500D-C918-82B5-3532FDA2778F}"/>
              </a:ext>
            </a:extLst>
          </p:cNvPr>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Formally Welcome New Chairs</a:t>
            </a:r>
            <a:endParaRPr dirty="0"/>
          </a:p>
        </p:txBody>
      </p:sp>
      <p:pic>
        <p:nvPicPr>
          <p:cNvPr id="2" name="Picture 1" descr="A person in a suit and tie&#10;&#10;AI-generated content may be incorrect.">
            <a:extLst>
              <a:ext uri="{FF2B5EF4-FFF2-40B4-BE49-F238E27FC236}">
                <a16:creationId xmlns:a16="http://schemas.microsoft.com/office/drawing/2014/main" id="{E05AFB08-E3C1-9CF8-74B4-09F95094F8CB}"/>
              </a:ext>
            </a:extLst>
          </p:cNvPr>
          <p:cNvPicPr>
            <a:picLocks noChangeAspect="1"/>
          </p:cNvPicPr>
          <p:nvPr/>
        </p:nvPicPr>
        <p:blipFill>
          <a:blip r:embed="rId3"/>
          <a:stretch>
            <a:fillRect/>
          </a:stretch>
        </p:blipFill>
        <p:spPr>
          <a:xfrm>
            <a:off x="7931820" y="0"/>
            <a:ext cx="1212180" cy="1212180"/>
          </a:xfrm>
          <a:prstGeom prst="rect">
            <a:avLst/>
          </a:prstGeom>
        </p:spPr>
      </p:pic>
    </p:spTree>
    <p:extLst>
      <p:ext uri="{BB962C8B-B14F-4D97-AF65-F5344CB8AC3E}">
        <p14:creationId xmlns:p14="http://schemas.microsoft.com/office/powerpoint/2010/main" val="2102891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5">
          <a:extLst>
            <a:ext uri="{FF2B5EF4-FFF2-40B4-BE49-F238E27FC236}">
              <a16:creationId xmlns:a16="http://schemas.microsoft.com/office/drawing/2014/main" id="{F73B729D-1D4A-8241-8BEC-6878684E176D}"/>
            </a:ext>
          </a:extLst>
        </p:cNvPr>
        <p:cNvGrpSpPr/>
        <p:nvPr/>
      </p:nvGrpSpPr>
      <p:grpSpPr>
        <a:xfrm>
          <a:off x="0" y="0"/>
          <a:ext cx="0" cy="0"/>
          <a:chOff x="0" y="0"/>
          <a:chExt cx="0" cy="0"/>
        </a:xfrm>
      </p:grpSpPr>
      <p:sp>
        <p:nvSpPr>
          <p:cNvPr id="586" name="Google Shape;586;p58">
            <a:extLst>
              <a:ext uri="{FF2B5EF4-FFF2-40B4-BE49-F238E27FC236}">
                <a16:creationId xmlns:a16="http://schemas.microsoft.com/office/drawing/2014/main" id="{EA3F3468-9DF3-9D3D-351A-F7E4A0DC0104}"/>
              </a:ext>
            </a:extLst>
          </p:cNvPr>
          <p:cNvSpPr txBox="1">
            <a:spLocks noGrp="1"/>
          </p:cNvSpPr>
          <p:nvPr>
            <p:ph type="title"/>
          </p:nvPr>
        </p:nvSpPr>
        <p:spPr>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667"/>
              <a:buNone/>
            </a:pPr>
            <a:r>
              <a:rPr lang="en-US" sz="2400" dirty="0">
                <a:solidFill>
                  <a:schemeClr val="tx1"/>
                </a:solidFill>
              </a:rPr>
              <a:t>Welcome 2025/2026 Chairs: Spec, Education and Telco!</a:t>
            </a:r>
            <a:endParaRPr dirty="0">
              <a:solidFill>
                <a:schemeClr val="tx1"/>
              </a:solidFill>
            </a:endParaRPr>
          </a:p>
        </p:txBody>
      </p:sp>
      <p:sp>
        <p:nvSpPr>
          <p:cNvPr id="587" name="Google Shape;587;p58">
            <a:extLst>
              <a:ext uri="{FF2B5EF4-FFF2-40B4-BE49-F238E27FC236}">
                <a16:creationId xmlns:a16="http://schemas.microsoft.com/office/drawing/2014/main" id="{0C9C081D-5C63-C31C-E26B-2E31CE62FA8B}"/>
              </a:ext>
            </a:extLst>
          </p:cNvPr>
          <p:cNvSpPr txBox="1">
            <a:spLocks noGrp="1"/>
          </p:cNvSpPr>
          <p:nvPr>
            <p:ph type="body" idx="4294967295"/>
          </p:nvPr>
        </p:nvSpPr>
        <p:spPr>
          <a:xfrm>
            <a:off x="281131" y="3031527"/>
            <a:ext cx="2762181" cy="918681"/>
          </a:xfrm>
          <a:prstGeom prst="rect">
            <a:avLst/>
          </a:prstGeom>
          <a:noFill/>
          <a:ln>
            <a:noFill/>
          </a:ln>
        </p:spPr>
        <p:txBody>
          <a:bodyPr spcFirstLastPara="1" wrap="square" lIns="91425" tIns="91425" rIns="91425" bIns="91425" anchor="t" anchorCtr="0">
            <a:noAutofit/>
          </a:bodyPr>
          <a:lstStyle/>
          <a:p>
            <a:pPr marL="131445" lvl="0" indent="0" algn="ctr" rtl="0">
              <a:spcBef>
                <a:spcPts val="0"/>
              </a:spcBef>
              <a:spcAft>
                <a:spcPts val="0"/>
              </a:spcAft>
              <a:buSzPct val="100000"/>
              <a:buNone/>
            </a:pPr>
            <a:r>
              <a:rPr lang="en-US" sz="1200" dirty="0">
                <a:latin typeface="Josefin Sans" pitchFamily="2" charset="77"/>
              </a:rPr>
              <a:t>Specification Chair:</a:t>
            </a:r>
            <a:br>
              <a:rPr lang="en-US" sz="1200" dirty="0">
                <a:latin typeface="Josefin Sans" pitchFamily="2" charset="77"/>
              </a:rPr>
            </a:br>
            <a:r>
              <a:rPr lang="en-US" sz="1200" dirty="0">
                <a:latin typeface="Josefin Sans" pitchFamily="2" charset="77"/>
                <a:hlinkClick r:id="rId3"/>
              </a:rPr>
              <a:t>Chris Wood, Lockheed Martin</a:t>
            </a:r>
            <a:br>
              <a:rPr lang="en-US" sz="1200" dirty="0">
                <a:latin typeface="Josefin Sans" pitchFamily="2" charset="77"/>
              </a:rPr>
            </a:br>
            <a:r>
              <a:rPr lang="en-US" sz="1200" dirty="0">
                <a:latin typeface="Josefin Sans" pitchFamily="2" charset="77"/>
              </a:rPr>
              <a:t>(4</a:t>
            </a:r>
            <a:r>
              <a:rPr lang="en-US" sz="1200" baseline="30000" dirty="0">
                <a:latin typeface="Josefin Sans" pitchFamily="2" charset="77"/>
              </a:rPr>
              <a:t>th</a:t>
            </a:r>
            <a:r>
              <a:rPr lang="en-US" sz="1200" dirty="0">
                <a:latin typeface="Josefin Sans" pitchFamily="2" charset="77"/>
              </a:rPr>
              <a:t> term)</a:t>
            </a:r>
            <a:endParaRPr sz="1200" dirty="0">
              <a:latin typeface="Josefin Sans" pitchFamily="2" charset="77"/>
            </a:endParaRPr>
          </a:p>
        </p:txBody>
      </p:sp>
      <p:pic>
        <p:nvPicPr>
          <p:cNvPr id="3" name="Picture 2" descr="A person in a suit and tie&#10;&#10;AI-generated content may be incorrect.">
            <a:extLst>
              <a:ext uri="{FF2B5EF4-FFF2-40B4-BE49-F238E27FC236}">
                <a16:creationId xmlns:a16="http://schemas.microsoft.com/office/drawing/2014/main" id="{3461A87A-939A-E5BF-1A06-C662F6F0C40F}"/>
              </a:ext>
            </a:extLst>
          </p:cNvPr>
          <p:cNvPicPr>
            <a:picLocks noChangeAspect="1"/>
          </p:cNvPicPr>
          <p:nvPr/>
        </p:nvPicPr>
        <p:blipFill>
          <a:blip r:embed="rId4"/>
          <a:stretch>
            <a:fillRect/>
          </a:stretch>
        </p:blipFill>
        <p:spPr>
          <a:xfrm>
            <a:off x="1056132" y="1786429"/>
            <a:ext cx="1212180" cy="1212180"/>
          </a:xfrm>
          <a:prstGeom prst="rect">
            <a:avLst/>
          </a:prstGeom>
        </p:spPr>
      </p:pic>
      <p:sp>
        <p:nvSpPr>
          <p:cNvPr id="4" name="Google Shape;587;p58">
            <a:extLst>
              <a:ext uri="{FF2B5EF4-FFF2-40B4-BE49-F238E27FC236}">
                <a16:creationId xmlns:a16="http://schemas.microsoft.com/office/drawing/2014/main" id="{9FFB771D-9ADD-A9E3-452E-9DD3B7CE245D}"/>
              </a:ext>
            </a:extLst>
          </p:cNvPr>
          <p:cNvSpPr txBox="1">
            <a:spLocks/>
          </p:cNvSpPr>
          <p:nvPr/>
        </p:nvSpPr>
        <p:spPr>
          <a:xfrm>
            <a:off x="3167587" y="3031527"/>
            <a:ext cx="2762181" cy="735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Josefin Sans Medium"/>
              <a:buChar char="●"/>
              <a:defRPr sz="1800" b="0" i="0" u="none" strike="noStrike" cap="none">
                <a:solidFill>
                  <a:schemeClr val="dk2"/>
                </a:solidFill>
                <a:latin typeface="Josefin Sans Medium"/>
                <a:ea typeface="Josefin Sans Medium"/>
                <a:cs typeface="Josefin Sans Medium"/>
                <a:sym typeface="Josefin Sans Medium"/>
              </a:defRPr>
            </a:lvl1pPr>
            <a:lvl2pPr marL="914400" marR="0" lvl="1"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2pPr>
            <a:lvl3pPr marL="1371600" marR="0" lvl="2"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3pPr>
            <a:lvl4pPr marL="1828800" marR="0" lvl="3"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4pPr>
            <a:lvl5pPr marL="2286000" marR="0" lvl="4"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5pPr>
            <a:lvl6pPr marL="2743200" marR="0" lvl="5"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6pPr>
            <a:lvl7pPr marL="3200400" marR="0" lvl="6"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7pPr>
            <a:lvl8pPr marL="3657600" marR="0" lvl="7"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8pPr>
            <a:lvl9pPr marL="4114800" marR="0" lvl="8"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9pPr>
          </a:lstStyle>
          <a:p>
            <a:pPr marL="131445" indent="0" algn="ctr">
              <a:buSzPct val="100000"/>
              <a:buFont typeface="Josefin Sans Medium"/>
              <a:buNone/>
            </a:pPr>
            <a:r>
              <a:rPr lang="en-US" sz="1200" dirty="0"/>
              <a:t>Education Chair:</a:t>
            </a:r>
            <a:br>
              <a:rPr lang="en-US" sz="1200" dirty="0"/>
            </a:br>
            <a:r>
              <a:rPr lang="en-US" sz="1200" dirty="0">
                <a:hlinkClick r:id="rId5"/>
              </a:rPr>
              <a:t>Martin Yagi, First Light Fusion</a:t>
            </a:r>
            <a:endParaRPr lang="en-US" sz="1200" dirty="0"/>
          </a:p>
        </p:txBody>
      </p:sp>
      <p:pic>
        <p:nvPicPr>
          <p:cNvPr id="5" name="Picture 4">
            <a:extLst>
              <a:ext uri="{FF2B5EF4-FFF2-40B4-BE49-F238E27FC236}">
                <a16:creationId xmlns:a16="http://schemas.microsoft.com/office/drawing/2014/main" id="{871164D0-7AE4-984A-F331-3B9BE348AC59}"/>
              </a:ext>
            </a:extLst>
          </p:cNvPr>
          <p:cNvPicPr>
            <a:picLocks noChangeAspect="1"/>
          </p:cNvPicPr>
          <p:nvPr/>
        </p:nvPicPr>
        <p:blipFill>
          <a:blip r:embed="rId6"/>
          <a:srcRect/>
          <a:stretch/>
        </p:blipFill>
        <p:spPr>
          <a:xfrm>
            <a:off x="3942588" y="1786429"/>
            <a:ext cx="1212180" cy="1212180"/>
          </a:xfrm>
          <a:prstGeom prst="rect">
            <a:avLst/>
          </a:prstGeom>
        </p:spPr>
      </p:pic>
      <p:sp>
        <p:nvSpPr>
          <p:cNvPr id="6" name="Google Shape;587;p58">
            <a:extLst>
              <a:ext uri="{FF2B5EF4-FFF2-40B4-BE49-F238E27FC236}">
                <a16:creationId xmlns:a16="http://schemas.microsoft.com/office/drawing/2014/main" id="{6E3ACAA9-2ED2-1F05-DB17-57AB300B20CD}"/>
              </a:ext>
            </a:extLst>
          </p:cNvPr>
          <p:cNvSpPr txBox="1">
            <a:spLocks/>
          </p:cNvSpPr>
          <p:nvPr/>
        </p:nvSpPr>
        <p:spPr>
          <a:xfrm>
            <a:off x="6054043" y="3031527"/>
            <a:ext cx="2762181" cy="9186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Josefin Sans Medium"/>
              <a:buChar char="●"/>
              <a:defRPr sz="1800" b="0" i="0" u="none" strike="noStrike" cap="none">
                <a:solidFill>
                  <a:schemeClr val="dk2"/>
                </a:solidFill>
                <a:latin typeface="Josefin Sans Medium"/>
                <a:ea typeface="Josefin Sans Medium"/>
                <a:cs typeface="Josefin Sans Medium"/>
                <a:sym typeface="Josefin Sans Medium"/>
              </a:defRPr>
            </a:lvl1pPr>
            <a:lvl2pPr marL="914400" marR="0" lvl="1"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2pPr>
            <a:lvl3pPr marL="1371600" marR="0" lvl="2"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3pPr>
            <a:lvl4pPr marL="1828800" marR="0" lvl="3"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4pPr>
            <a:lvl5pPr marL="2286000" marR="0" lvl="4"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5pPr>
            <a:lvl6pPr marL="2743200" marR="0" lvl="5"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6pPr>
            <a:lvl7pPr marL="3200400" marR="0" lvl="6"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7pPr>
            <a:lvl8pPr marL="3657600" marR="0" lvl="7"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8pPr>
            <a:lvl9pPr marL="4114800" marR="0" lvl="8"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9pPr>
          </a:lstStyle>
          <a:p>
            <a:pPr marL="131445" indent="0" algn="ctr">
              <a:buSzPct val="100000"/>
              <a:buFont typeface="Josefin Sans Medium"/>
              <a:buNone/>
            </a:pPr>
            <a:r>
              <a:rPr lang="en-US" sz="1200" dirty="0"/>
              <a:t>Telco Chair:</a:t>
            </a:r>
            <a:br>
              <a:rPr lang="en-US" sz="1200" dirty="0"/>
            </a:br>
            <a:r>
              <a:rPr lang="en-US" sz="1200" dirty="0">
                <a:hlinkClick r:id="rId7"/>
              </a:rPr>
              <a:t>Marc-Etienne Vargenau, Nokia</a:t>
            </a:r>
            <a:endParaRPr lang="en-US" sz="1200" dirty="0"/>
          </a:p>
          <a:p>
            <a:pPr marL="131445" indent="0" algn="ctr">
              <a:buSzPct val="100000"/>
              <a:buFont typeface="Josefin Sans Medium"/>
              <a:buNone/>
            </a:pPr>
            <a:r>
              <a:rPr lang="en-US" sz="1200" dirty="0"/>
              <a:t>(3</a:t>
            </a:r>
            <a:r>
              <a:rPr lang="en-US" sz="1200" baseline="30000" dirty="0"/>
              <a:t>rd</a:t>
            </a:r>
            <a:r>
              <a:rPr lang="en-US" sz="1200" dirty="0"/>
              <a:t> term)</a:t>
            </a:r>
          </a:p>
        </p:txBody>
      </p:sp>
      <p:pic>
        <p:nvPicPr>
          <p:cNvPr id="7" name="Picture 6">
            <a:extLst>
              <a:ext uri="{FF2B5EF4-FFF2-40B4-BE49-F238E27FC236}">
                <a16:creationId xmlns:a16="http://schemas.microsoft.com/office/drawing/2014/main" id="{00B5211E-1C1C-B52C-AAF0-27E9DD5C87F3}"/>
              </a:ext>
            </a:extLst>
          </p:cNvPr>
          <p:cNvPicPr>
            <a:picLocks noChangeAspect="1"/>
          </p:cNvPicPr>
          <p:nvPr/>
        </p:nvPicPr>
        <p:blipFill>
          <a:blip r:embed="rId8"/>
          <a:srcRect/>
          <a:stretch/>
        </p:blipFill>
        <p:spPr>
          <a:xfrm>
            <a:off x="6829044" y="1786429"/>
            <a:ext cx="1212180" cy="1212180"/>
          </a:xfrm>
          <a:prstGeom prst="rect">
            <a:avLst/>
          </a:prstGeom>
        </p:spPr>
      </p:pic>
      <p:sp>
        <p:nvSpPr>
          <p:cNvPr id="10" name="Google Shape;587;p58">
            <a:extLst>
              <a:ext uri="{FF2B5EF4-FFF2-40B4-BE49-F238E27FC236}">
                <a16:creationId xmlns:a16="http://schemas.microsoft.com/office/drawing/2014/main" id="{E84FD399-612E-5480-D4D9-F015B5080183}"/>
              </a:ext>
            </a:extLst>
          </p:cNvPr>
          <p:cNvSpPr txBox="1">
            <a:spLocks/>
          </p:cNvSpPr>
          <p:nvPr/>
        </p:nvSpPr>
        <p:spPr>
          <a:xfrm>
            <a:off x="3190879" y="4724266"/>
            <a:ext cx="2762181" cy="3292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Josefin Sans Medium"/>
              <a:buChar char="●"/>
              <a:defRPr sz="1800" b="0" i="0" u="none" strike="noStrike" cap="none">
                <a:solidFill>
                  <a:schemeClr val="dk2"/>
                </a:solidFill>
                <a:latin typeface="Josefin Sans Medium"/>
                <a:ea typeface="Josefin Sans Medium"/>
                <a:cs typeface="Josefin Sans Medium"/>
                <a:sym typeface="Josefin Sans Medium"/>
              </a:defRPr>
            </a:lvl1pPr>
            <a:lvl2pPr marL="914400" marR="0" lvl="1"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2pPr>
            <a:lvl3pPr marL="1371600" marR="0" lvl="2"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3pPr>
            <a:lvl4pPr marL="1828800" marR="0" lvl="3"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4pPr>
            <a:lvl5pPr marL="2286000" marR="0" lvl="4"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5pPr>
            <a:lvl6pPr marL="2743200" marR="0" lvl="5"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6pPr>
            <a:lvl7pPr marL="3200400" marR="0" lvl="6"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7pPr>
            <a:lvl8pPr marL="3657600" marR="0" lvl="7"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8pPr>
            <a:lvl9pPr marL="4114800" marR="0" lvl="8" indent="-317500" algn="l" rtl="0">
              <a:lnSpc>
                <a:spcPct val="115000"/>
              </a:lnSpc>
              <a:spcBef>
                <a:spcPts val="0"/>
              </a:spcBef>
              <a:spcAft>
                <a:spcPts val="0"/>
              </a:spcAft>
              <a:buClr>
                <a:schemeClr val="dk2"/>
              </a:buClr>
              <a:buSzPts val="1400"/>
              <a:buFont typeface="Josefin Sans Medium"/>
              <a:buChar char="■"/>
              <a:defRPr sz="1400" b="0" i="0" u="none" strike="noStrike" cap="none">
                <a:solidFill>
                  <a:schemeClr val="dk2"/>
                </a:solidFill>
                <a:latin typeface="Josefin Sans Medium"/>
                <a:ea typeface="Josefin Sans Medium"/>
                <a:cs typeface="Josefin Sans Medium"/>
                <a:sym typeface="Josefin Sans Medium"/>
              </a:defRPr>
            </a:lvl9pPr>
          </a:lstStyle>
          <a:p>
            <a:pPr marL="131445" indent="0" algn="ctr">
              <a:buSzPct val="100000"/>
              <a:buFont typeface="Josefin Sans Medium"/>
              <a:buNone/>
            </a:pPr>
            <a:r>
              <a:rPr lang="en-US" sz="1200" dirty="0">
                <a:hlinkClick r:id="rId9"/>
              </a:rPr>
              <a:t>Election Process Overview</a:t>
            </a:r>
            <a:endParaRPr lang="en-US" sz="1200" dirty="0"/>
          </a:p>
        </p:txBody>
      </p:sp>
    </p:spTree>
    <p:extLst>
      <p:ext uri="{BB962C8B-B14F-4D97-AF65-F5344CB8AC3E}">
        <p14:creationId xmlns:p14="http://schemas.microsoft.com/office/powerpoint/2010/main" val="908270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dirty="0"/>
              <a:t>Education Work Group</a:t>
            </a:r>
            <a:endParaRPr dirty="0"/>
          </a:p>
        </p:txBody>
      </p:sp>
      <p:pic>
        <p:nvPicPr>
          <p:cNvPr id="2" name="Picture 1">
            <a:extLst>
              <a:ext uri="{FF2B5EF4-FFF2-40B4-BE49-F238E27FC236}">
                <a16:creationId xmlns:a16="http://schemas.microsoft.com/office/drawing/2014/main" id="{93D6512B-4352-C2ED-23BC-2CCA11A590A3}"/>
              </a:ext>
            </a:extLst>
          </p:cNvPr>
          <p:cNvPicPr>
            <a:picLocks noChangeAspect="1"/>
          </p:cNvPicPr>
          <p:nvPr/>
        </p:nvPicPr>
        <p:blipFill>
          <a:blip r:embed="rId3"/>
          <a:srcRect/>
          <a:stretch/>
        </p:blipFill>
        <p:spPr>
          <a:xfrm>
            <a:off x="7931820" y="0"/>
            <a:ext cx="1212180" cy="1212180"/>
          </a:xfrm>
          <a:prstGeom prst="rect">
            <a:avLst/>
          </a:prstGeom>
        </p:spPr>
      </p:pic>
    </p:spTree>
    <p:extLst>
      <p:ext uri="{BB962C8B-B14F-4D97-AF65-F5344CB8AC3E}">
        <p14:creationId xmlns:p14="http://schemas.microsoft.com/office/powerpoint/2010/main" val="264461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03FAF-AA08-B5ED-E162-53AE0EE19E1F}"/>
              </a:ext>
            </a:extLst>
          </p:cNvPr>
          <p:cNvSpPr>
            <a:spLocks noGrp="1"/>
          </p:cNvSpPr>
          <p:nvPr>
            <p:ph type="title"/>
          </p:nvPr>
        </p:nvSpPr>
        <p:spPr/>
        <p:txBody>
          <a:bodyPr>
            <a:normAutofit fontScale="90000"/>
          </a:bodyPr>
          <a:lstStyle/>
          <a:p>
            <a:r>
              <a:rPr lang="en-JP" dirty="0"/>
              <a:t>Basic Next Steps (Slide 1/4)</a:t>
            </a:r>
          </a:p>
        </p:txBody>
      </p:sp>
      <p:sp>
        <p:nvSpPr>
          <p:cNvPr id="3" name="Text Placeholder 2">
            <a:extLst>
              <a:ext uri="{FF2B5EF4-FFF2-40B4-BE49-F238E27FC236}">
                <a16:creationId xmlns:a16="http://schemas.microsoft.com/office/drawing/2014/main" id="{678CC759-90B3-FA4A-8F7F-E44B2B6284F8}"/>
              </a:ext>
            </a:extLst>
          </p:cNvPr>
          <p:cNvSpPr>
            <a:spLocks noGrp="1"/>
          </p:cNvSpPr>
          <p:nvPr>
            <p:ph type="body" idx="1"/>
          </p:nvPr>
        </p:nvSpPr>
        <p:spPr/>
        <p:txBody>
          <a:bodyPr/>
          <a:lstStyle/>
          <a:p>
            <a:r>
              <a:rPr lang="en-JP" dirty="0"/>
              <a:t>Updates to our online training courses: </a:t>
            </a:r>
          </a:p>
          <a:p>
            <a:pPr lvl="1"/>
            <a:r>
              <a:rPr lang="en-US" dirty="0"/>
              <a:t>LFC193 is rated as 4.5 out of 5 stars and LFC194 is rated 4.6 out of five stars but there are some areas of potential improvement (see next slide)</a:t>
            </a:r>
          </a:p>
          <a:p>
            <a:pPr lvl="1"/>
            <a:endParaRPr lang="en-US" dirty="0"/>
          </a:p>
          <a:p>
            <a:r>
              <a:rPr lang="en-JP" dirty="0"/>
              <a:t>Open Source Policy Template:</a:t>
            </a:r>
          </a:p>
          <a:p>
            <a:pPr lvl="1"/>
            <a:r>
              <a:rPr lang="en-GB" dirty="0"/>
              <a:t>Reference/l</a:t>
            </a:r>
            <a:r>
              <a:rPr lang="en-JP" dirty="0"/>
              <a:t>ink to more material in reference library</a:t>
            </a:r>
            <a:endParaRPr lang="en-GB" dirty="0"/>
          </a:p>
          <a:p>
            <a:pPr lvl="1"/>
            <a:r>
              <a:rPr lang="en-GB" dirty="0"/>
              <a:t>Identify any training/reference material “gaps”</a:t>
            </a:r>
            <a:endParaRPr lang="en-JP" dirty="0"/>
          </a:p>
          <a:p>
            <a:endParaRPr lang="en-JP" dirty="0"/>
          </a:p>
          <a:p>
            <a:r>
              <a:rPr lang="en-JP" dirty="0"/>
              <a:t>Maturity / Capability Model:</a:t>
            </a:r>
          </a:p>
          <a:p>
            <a:pPr lvl="1"/>
            <a:r>
              <a:rPr lang="en-GB" dirty="0"/>
              <a:t>Reference/</a:t>
            </a:r>
            <a:r>
              <a:rPr lang="en-JP" dirty="0"/>
              <a:t>Link to more material in reference library + CHAOSS metrics</a:t>
            </a:r>
          </a:p>
          <a:p>
            <a:endParaRPr lang="en-JP" dirty="0"/>
          </a:p>
          <a:p>
            <a:pPr marL="114300" indent="0">
              <a:buNone/>
            </a:pPr>
            <a:endParaRPr lang="en-JP" dirty="0"/>
          </a:p>
          <a:p>
            <a:endParaRPr lang="en-JP" dirty="0"/>
          </a:p>
        </p:txBody>
      </p:sp>
      <p:pic>
        <p:nvPicPr>
          <p:cNvPr id="4" name="Picture 3">
            <a:extLst>
              <a:ext uri="{FF2B5EF4-FFF2-40B4-BE49-F238E27FC236}">
                <a16:creationId xmlns:a16="http://schemas.microsoft.com/office/drawing/2014/main" id="{C710BFFD-8BE8-DDF7-63F3-89EC8CCCB04B}"/>
              </a:ext>
            </a:extLst>
          </p:cNvPr>
          <p:cNvPicPr>
            <a:picLocks noChangeAspect="1"/>
          </p:cNvPicPr>
          <p:nvPr/>
        </p:nvPicPr>
        <p:blipFill>
          <a:blip r:embed="rId2"/>
          <a:srcRect/>
          <a:stretch/>
        </p:blipFill>
        <p:spPr>
          <a:xfrm>
            <a:off x="7931820" y="0"/>
            <a:ext cx="1212180" cy="1212180"/>
          </a:xfrm>
          <a:prstGeom prst="rect">
            <a:avLst/>
          </a:prstGeom>
        </p:spPr>
      </p:pic>
    </p:spTree>
    <p:extLst>
      <p:ext uri="{BB962C8B-B14F-4D97-AF65-F5344CB8AC3E}">
        <p14:creationId xmlns:p14="http://schemas.microsoft.com/office/powerpoint/2010/main" val="1624731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87D7F-9D76-B149-D63F-16E405D1FDDD}"/>
              </a:ext>
            </a:extLst>
          </p:cNvPr>
          <p:cNvSpPr>
            <a:spLocks noGrp="1"/>
          </p:cNvSpPr>
          <p:nvPr>
            <p:ph type="title"/>
          </p:nvPr>
        </p:nvSpPr>
        <p:spPr/>
        <p:txBody>
          <a:bodyPr>
            <a:normAutofit fontScale="90000"/>
          </a:bodyPr>
          <a:lstStyle/>
          <a:p>
            <a:r>
              <a:rPr lang="en-JP" dirty="0"/>
              <a:t>Training Courses + Material (Slide 2/4)</a:t>
            </a:r>
          </a:p>
        </p:txBody>
      </p:sp>
      <p:sp>
        <p:nvSpPr>
          <p:cNvPr id="3" name="Text Placeholder 2">
            <a:extLst>
              <a:ext uri="{FF2B5EF4-FFF2-40B4-BE49-F238E27FC236}">
                <a16:creationId xmlns:a16="http://schemas.microsoft.com/office/drawing/2014/main" id="{A469A5FF-F615-54C2-3CE7-2487E18BE72E}"/>
              </a:ext>
            </a:extLst>
          </p:cNvPr>
          <p:cNvSpPr>
            <a:spLocks noGrp="1"/>
          </p:cNvSpPr>
          <p:nvPr>
            <p:ph type="body" idx="1"/>
          </p:nvPr>
        </p:nvSpPr>
        <p:spPr/>
        <p:txBody>
          <a:bodyPr>
            <a:normAutofit/>
          </a:bodyPr>
          <a:lstStyle/>
          <a:p>
            <a:r>
              <a:rPr lang="en-US" dirty="0"/>
              <a:t>LFC193 could possibly add some further links to Wikipedia for the various licenses as they first come up. </a:t>
            </a:r>
          </a:p>
          <a:p>
            <a:r>
              <a:rPr lang="en-US" dirty="0"/>
              <a:t>LFC194 </a:t>
            </a:r>
            <a:r>
              <a:rPr lang="en-US" dirty="0" err="1"/>
              <a:t>ch</a:t>
            </a:r>
            <a:r>
              <a:rPr lang="en-US" dirty="0"/>
              <a:t> 02 : “Practical Activities Undertaken” : “Source Code Scanning Tools” – “A list of freely available source code scanning tools can be found at https://automatecompliance.org.” – this project seems inactive, so it may be better to link to the OpenChain Tooling Work Group</a:t>
            </a:r>
          </a:p>
          <a:p>
            <a:r>
              <a:rPr lang="en-US" dirty="0"/>
              <a:t>LFC194 </a:t>
            </a:r>
            <a:r>
              <a:rPr lang="en-US" dirty="0" err="1"/>
              <a:t>ch</a:t>
            </a:r>
            <a:r>
              <a:rPr lang="en-US" dirty="0"/>
              <a:t> 05 : Chapter Overview “NOTE: OpenChain additionally offers a one-pager set of guidelines applicable for all developers on GitHub.” – link broken!</a:t>
            </a:r>
            <a:endParaRPr lang="en-JP" dirty="0"/>
          </a:p>
        </p:txBody>
      </p:sp>
      <p:pic>
        <p:nvPicPr>
          <p:cNvPr id="4" name="Picture 3">
            <a:extLst>
              <a:ext uri="{FF2B5EF4-FFF2-40B4-BE49-F238E27FC236}">
                <a16:creationId xmlns:a16="http://schemas.microsoft.com/office/drawing/2014/main" id="{82CF009E-2C7A-E053-762A-5EFE37AE03BF}"/>
              </a:ext>
            </a:extLst>
          </p:cNvPr>
          <p:cNvPicPr>
            <a:picLocks noChangeAspect="1"/>
          </p:cNvPicPr>
          <p:nvPr/>
        </p:nvPicPr>
        <p:blipFill>
          <a:blip r:embed="rId2"/>
          <a:srcRect/>
          <a:stretch/>
        </p:blipFill>
        <p:spPr>
          <a:xfrm>
            <a:off x="7931820" y="0"/>
            <a:ext cx="1212180" cy="1212180"/>
          </a:xfrm>
          <a:prstGeom prst="rect">
            <a:avLst/>
          </a:prstGeom>
        </p:spPr>
      </p:pic>
    </p:spTree>
    <p:extLst>
      <p:ext uri="{BB962C8B-B14F-4D97-AF65-F5344CB8AC3E}">
        <p14:creationId xmlns:p14="http://schemas.microsoft.com/office/powerpoint/2010/main" val="214387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E3A585-52F7-3879-D70B-053497450A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6CC97C-40D0-B020-1FE5-E575BE151923}"/>
              </a:ext>
            </a:extLst>
          </p:cNvPr>
          <p:cNvSpPr>
            <a:spLocks noGrp="1"/>
          </p:cNvSpPr>
          <p:nvPr>
            <p:ph type="title"/>
          </p:nvPr>
        </p:nvSpPr>
        <p:spPr/>
        <p:txBody>
          <a:bodyPr>
            <a:normAutofit fontScale="90000"/>
          </a:bodyPr>
          <a:lstStyle/>
          <a:p>
            <a:r>
              <a:rPr lang="en-JP" dirty="0"/>
              <a:t>Training Courses + Material (Slide 3/4)</a:t>
            </a:r>
          </a:p>
        </p:txBody>
      </p:sp>
      <p:sp>
        <p:nvSpPr>
          <p:cNvPr id="3" name="Text Placeholder 2">
            <a:extLst>
              <a:ext uri="{FF2B5EF4-FFF2-40B4-BE49-F238E27FC236}">
                <a16:creationId xmlns:a16="http://schemas.microsoft.com/office/drawing/2014/main" id="{1FFEFE69-21D2-7D70-B7C9-9B0D4D96B100}"/>
              </a:ext>
            </a:extLst>
          </p:cNvPr>
          <p:cNvSpPr>
            <a:spLocks noGrp="1"/>
          </p:cNvSpPr>
          <p:nvPr>
            <p:ph type="body" idx="1"/>
          </p:nvPr>
        </p:nvSpPr>
        <p:spPr/>
        <p:txBody>
          <a:bodyPr>
            <a:normAutofit fontScale="85000" lnSpcReduction="20000"/>
          </a:bodyPr>
          <a:lstStyle/>
          <a:p>
            <a:pPr marL="114300" indent="0">
              <a:buNone/>
            </a:pPr>
            <a:r>
              <a:rPr lang="en-US" dirty="0"/>
              <a:t>The Online Training Course content on GitHub is not in markdown format – if we revise the courses we should consider moving to markdown:-</a:t>
            </a:r>
          </a:p>
          <a:p>
            <a:pPr marL="114300" indent="0">
              <a:buNone/>
            </a:pPr>
            <a:r>
              <a:rPr lang="en-US" dirty="0">
                <a:hlinkClick r:id="rId2"/>
              </a:rPr>
              <a:t>https://github.com/OpenChain-Project/Reference-Material/tree/master/OpenChain-Training/en/Online-Training-Courses</a:t>
            </a:r>
            <a:r>
              <a:rPr lang="en-US" dirty="0"/>
              <a:t> </a:t>
            </a:r>
          </a:p>
          <a:p>
            <a:pPr marL="114300" indent="0">
              <a:buNone/>
            </a:pPr>
            <a:r>
              <a:rPr lang="en-US" dirty="0"/>
              <a:t> </a:t>
            </a:r>
          </a:p>
          <a:p>
            <a:pPr marL="114300" indent="0">
              <a:buNone/>
            </a:pPr>
            <a:r>
              <a:rPr lang="en-US" dirty="0"/>
              <a:t>IIRC the Training slides were revised after the courses, so there may be some improvements to reflect back. Looking at these on </a:t>
            </a:r>
            <a:r>
              <a:rPr lang="en-US" dirty="0" err="1"/>
              <a:t>github</a:t>
            </a:r>
            <a:r>
              <a:rPr lang="en-US" dirty="0"/>
              <a:t>:-</a:t>
            </a:r>
          </a:p>
          <a:p>
            <a:pPr marL="114300" indent="0">
              <a:buNone/>
            </a:pPr>
            <a:r>
              <a:rPr lang="en-US" dirty="0">
                <a:hlinkClick r:id="rId3"/>
              </a:rPr>
              <a:t>https://github.com/OpenChain-Project/Reference-Material/tree/master/OpenChain-Training/en/Training-Slides/Training-Slides/en</a:t>
            </a:r>
            <a:endParaRPr lang="en-US" dirty="0"/>
          </a:p>
          <a:p>
            <a:pPr marL="114300" indent="0">
              <a:buNone/>
            </a:pPr>
            <a:endParaRPr lang="en-US" dirty="0"/>
          </a:p>
          <a:p>
            <a:pPr marL="114300" indent="0">
              <a:buNone/>
            </a:pPr>
            <a:r>
              <a:rPr lang="en-US" b="1" dirty="0"/>
              <a:t>Translations! We only have English and Italian of the current training slides for ISO/IEC 5230 – and that’s only for the Version 1, PPTX version. There is only an English version of the Version 2, DOCX + </a:t>
            </a:r>
            <a:r>
              <a:rPr lang="en-US" b="1" dirty="0" err="1"/>
              <a:t>MarkDown</a:t>
            </a:r>
            <a:r>
              <a:rPr lang="en-US" b="1" dirty="0"/>
              <a:t> evolution. </a:t>
            </a:r>
          </a:p>
          <a:p>
            <a:pPr marL="114300" indent="0">
              <a:buNone/>
            </a:pPr>
            <a:r>
              <a:rPr lang="en-US" dirty="0"/>
              <a:t> </a:t>
            </a:r>
            <a:endParaRPr lang="en-JP" dirty="0"/>
          </a:p>
        </p:txBody>
      </p:sp>
      <p:pic>
        <p:nvPicPr>
          <p:cNvPr id="4" name="Picture 3">
            <a:extLst>
              <a:ext uri="{FF2B5EF4-FFF2-40B4-BE49-F238E27FC236}">
                <a16:creationId xmlns:a16="http://schemas.microsoft.com/office/drawing/2014/main" id="{F2B5143E-18D3-C77C-252E-2616C536E7E5}"/>
              </a:ext>
            </a:extLst>
          </p:cNvPr>
          <p:cNvPicPr>
            <a:picLocks noChangeAspect="1"/>
          </p:cNvPicPr>
          <p:nvPr/>
        </p:nvPicPr>
        <p:blipFill>
          <a:blip r:embed="rId4"/>
          <a:srcRect/>
          <a:stretch/>
        </p:blipFill>
        <p:spPr>
          <a:xfrm>
            <a:off x="7931820" y="0"/>
            <a:ext cx="1212180" cy="1212180"/>
          </a:xfrm>
          <a:prstGeom prst="rect">
            <a:avLst/>
          </a:prstGeom>
        </p:spPr>
      </p:pic>
    </p:spTree>
    <p:extLst>
      <p:ext uri="{BB962C8B-B14F-4D97-AF65-F5344CB8AC3E}">
        <p14:creationId xmlns:p14="http://schemas.microsoft.com/office/powerpoint/2010/main" val="1849282681"/>
      </p:ext>
    </p:extLst>
  </p:cSld>
  <p:clrMapOvr>
    <a:masterClrMapping/>
  </p:clrMapOvr>
</p:sld>
</file>

<file path=ppt/theme/theme1.xml><?xml version="1.0" encoding="utf-8"?>
<a:theme xmlns:a="http://schemas.openxmlformats.org/drawingml/2006/main" name="Linux Foundation EU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219</TotalTime>
  <Words>1755</Words>
  <Application>Microsoft Office PowerPoint</Application>
  <PresentationFormat>On-screen Show (16:9)</PresentationFormat>
  <Paragraphs>170</Paragraphs>
  <Slides>34</Slides>
  <Notes>24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Open Sans Medium</vt:lpstr>
      <vt:lpstr>Josefin Sans Medium</vt:lpstr>
      <vt:lpstr>Arial</vt:lpstr>
      <vt:lpstr>Open Sans</vt:lpstr>
      <vt:lpstr>Roboto Slab Light</vt:lpstr>
      <vt:lpstr>Josefin Sans</vt:lpstr>
      <vt:lpstr>Roboto</vt:lpstr>
      <vt:lpstr>Linux Foundation EU Theme 2023</vt:lpstr>
      <vt:lpstr>OpenChain Monthly Meeting: Spec, Education + More</vt:lpstr>
      <vt:lpstr>Anti-Trust Policy Notice</vt:lpstr>
      <vt:lpstr>Agenda</vt:lpstr>
      <vt:lpstr>Formally Welcome New Chairs</vt:lpstr>
      <vt:lpstr>Welcome 2025/2026 Chairs: Spec, Education and Telco!</vt:lpstr>
      <vt:lpstr>Education Work Group</vt:lpstr>
      <vt:lpstr>Basic Next Steps (Slide 1/4)</vt:lpstr>
      <vt:lpstr>Training Courses + Material (Slide 2/4)</vt:lpstr>
      <vt:lpstr>Training Courses + Material (Slide 3/4)</vt:lpstr>
      <vt:lpstr>Specific Action Items (Slide 4/4)</vt:lpstr>
      <vt:lpstr>AI Work Group</vt:lpstr>
      <vt:lpstr>AI Compliance Draft Guide Ready (slide 1/3)</vt:lpstr>
      <vt:lpstr>The Public Comment Period (slide 2/3)</vt:lpstr>
      <vt:lpstr>The Draft Guide (slide 3/3)</vt:lpstr>
      <vt:lpstr>Specification Work Group</vt:lpstr>
      <vt:lpstr>Steering Committee Meeting Outcomes</vt:lpstr>
      <vt:lpstr>Updates To Our Existing Standards</vt:lpstr>
      <vt:lpstr>PowerPoint Presentation</vt:lpstr>
      <vt:lpstr>Context: The Links To Relevant Documents</vt:lpstr>
      <vt:lpstr>Suggestion #1 for ISO/IEC 5230:2020</vt:lpstr>
      <vt:lpstr>Suggestion #2 for ISO/IEC 5230:2020</vt:lpstr>
      <vt:lpstr>Suggestion #3 for ISO/IEC 5230:2020</vt:lpstr>
      <vt:lpstr>Suggestion #4 ISO/IEC 5230:2020</vt:lpstr>
      <vt:lpstr>Suggestion #5 for ISO/IEC 5230:2020</vt:lpstr>
      <vt:lpstr>PowerPoint Presentation</vt:lpstr>
      <vt:lpstr>Context: The Links To Relevant Documents</vt:lpstr>
      <vt:lpstr>Suggestion #1 for ISO/IEC 18974:2023</vt:lpstr>
      <vt:lpstr>Suggestion #2 for ISO/IEC 18974:2023</vt:lpstr>
      <vt:lpstr>Suggestion #3 for ISO/IEC 18974:2023</vt:lpstr>
      <vt:lpstr>Suggestion #4 for ISO/IEC 18974:2023</vt:lpstr>
      <vt:lpstr>Other News! Proposed Survey – Comments?</vt:lpstr>
      <vt:lpstr>Any other business?</vt:lpstr>
      <vt:lpstr>Close of meeting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Martin Yagi</cp:lastModifiedBy>
  <cp:revision>38</cp:revision>
  <dcterms:modified xsi:type="dcterms:W3CDTF">2025-07-08T08:50:59Z</dcterms:modified>
</cp:coreProperties>
</file>